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7" r:id="rId4"/>
    <p:sldId id="258" r:id="rId5"/>
    <p:sldId id="259" r:id="rId6"/>
    <p:sldId id="261" r:id="rId7"/>
    <p:sldId id="260" r:id="rId8"/>
    <p:sldId id="263" r:id="rId9"/>
    <p:sldId id="264" r:id="rId10"/>
    <p:sldId id="265" r:id="rId11"/>
    <p:sldId id="266" r:id="rId12"/>
    <p:sldId id="271" r:id="rId13"/>
    <p:sldId id="272" r:id="rId14"/>
    <p:sldId id="267" r:id="rId15"/>
    <p:sldId id="268" r:id="rId16"/>
    <p:sldId id="273" r:id="rId17"/>
    <p:sldId id="274" r:id="rId18"/>
    <p:sldId id="270" r:id="rId19"/>
    <p:sldId id="275" r:id="rId20"/>
    <p:sldId id="276" r:id="rId21"/>
    <p:sldId id="277" r:id="rId22"/>
    <p:sldId id="278" r:id="rId23"/>
    <p:sldId id="280" r:id="rId24"/>
    <p:sldId id="279" r:id="rId25"/>
    <p:sldId id="281" r:id="rId26"/>
    <p:sldId id="282" r:id="rId27"/>
    <p:sldId id="284" r:id="rId28"/>
    <p:sldId id="287" r:id="rId29"/>
    <p:sldId id="283" r:id="rId30"/>
    <p:sldId id="285" r:id="rId31"/>
    <p:sldId id="286" r:id="rId32"/>
    <p:sldId id="288" r:id="rId33"/>
    <p:sldId id="289" r:id="rId34"/>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72" d="100"/>
          <a:sy n="72" d="100"/>
        </p:scale>
        <p:origin x="45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png>
</file>

<file path=ppt/media/image11.png>
</file>

<file path=ppt/media/image12.png>
</file>

<file path=ppt/media/image13.gif>
</file>

<file path=ppt/media/image14.png>
</file>

<file path=ppt/media/image15.jpg>
</file>

<file path=ppt/media/image16.png>
</file>

<file path=ppt/media/image17.png>
</file>

<file path=ppt/media/image18.png>
</file>

<file path=ppt/media/image19.jpg>
</file>

<file path=ppt/media/image2.png>
</file>

<file path=ppt/media/image20.png>
</file>

<file path=ppt/media/image21.png>
</file>

<file path=ppt/media/image3.png>
</file>

<file path=ppt/media/image4.jpeg>
</file>

<file path=ppt/media/image5.jpe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DB81A7-21D7-42E9-A5C5-17CA43FA0F55}"/>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B16FDC25-D940-4247-BB55-6F1FED57CC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4A9AEB17-58EB-42C6-AE95-9061C27DEABB}"/>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5" name="Marcador de pie de página 4">
            <a:extLst>
              <a:ext uri="{FF2B5EF4-FFF2-40B4-BE49-F238E27FC236}">
                <a16:creationId xmlns:a16="http://schemas.microsoft.com/office/drawing/2014/main" id="{A9B1A0FC-56C0-4748-AA2C-57B2B5FA6977}"/>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DA6FC635-505C-48E7-B450-4DE83BA16AE6}"/>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169642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62A48B-3226-4292-A4A6-8896020875D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E6572336-EA2B-4657-83AF-7C3F51B093F9}"/>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AA2CBF81-7107-40DC-9D2C-9BF17E104879}"/>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5" name="Marcador de pie de página 4">
            <a:extLst>
              <a:ext uri="{FF2B5EF4-FFF2-40B4-BE49-F238E27FC236}">
                <a16:creationId xmlns:a16="http://schemas.microsoft.com/office/drawing/2014/main" id="{C0DD822D-A459-475C-8C8A-FE984A2FE06E}"/>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627C645D-15FB-4CEF-991E-A4E76DE21508}"/>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4187355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6ADBA45-1C0E-4A66-8930-F556D3A0F11D}"/>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AD5E1AF4-8792-40B7-8A58-87367F919600}"/>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425FCED-F294-4479-9D02-800FFA5A7DE1}"/>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5" name="Marcador de pie de página 4">
            <a:extLst>
              <a:ext uri="{FF2B5EF4-FFF2-40B4-BE49-F238E27FC236}">
                <a16:creationId xmlns:a16="http://schemas.microsoft.com/office/drawing/2014/main" id="{3937FA4C-1454-4D9C-965A-F5DDECD175A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018C32F-889F-432C-91AD-567DFFA73C4B}"/>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2895530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84FC99-BBF3-436D-ABAC-842FCCF9908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B26DAC4-2AE1-433F-9D5D-34E9A1BD7C0F}"/>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1B5417F-8AE4-44A9-B071-79EA48385115}"/>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5" name="Marcador de pie de página 4">
            <a:extLst>
              <a:ext uri="{FF2B5EF4-FFF2-40B4-BE49-F238E27FC236}">
                <a16:creationId xmlns:a16="http://schemas.microsoft.com/office/drawing/2014/main" id="{CF4FFFD2-5462-4E3F-8549-FA94BEBC2E6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CFE2050-5D31-4442-A63A-DC4FFD72E085}"/>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1025094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53A6D8-9CDD-47BE-B39B-1CF086B07E5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8C87065-CDB6-4C33-9DF3-EB021A0B76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8D1250E9-FBF3-44AC-A05B-8E10948F627B}"/>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5" name="Marcador de pie de página 4">
            <a:extLst>
              <a:ext uri="{FF2B5EF4-FFF2-40B4-BE49-F238E27FC236}">
                <a16:creationId xmlns:a16="http://schemas.microsoft.com/office/drawing/2014/main" id="{F94F98A7-1829-4624-9FE5-493FA8923CB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C3BBC420-B582-40E3-AC37-3C86845E0911}"/>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1188578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AC3302-D349-4238-BF26-B62DFC0EEEF7}"/>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E06C2EC2-D6E8-4CDC-94BF-2B2764B023BF}"/>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125D1BB7-1BCE-46EA-BCA5-896AE0A49A69}"/>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558A4483-E699-4487-B565-516FD5886DDB}"/>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6" name="Marcador de pie de página 5">
            <a:extLst>
              <a:ext uri="{FF2B5EF4-FFF2-40B4-BE49-F238E27FC236}">
                <a16:creationId xmlns:a16="http://schemas.microsoft.com/office/drawing/2014/main" id="{C893DD19-6E39-4448-B162-2BF808D67FF7}"/>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F47C1A7-2CF9-4069-9DB2-6C3ECEE57E99}"/>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3742343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B89F46-E984-4DB9-8079-EE97572B337E}"/>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2B7E3E90-718E-468B-93ED-018CF38553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A7C4441E-E87D-4E79-8388-1FB61BEA11A1}"/>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A274C377-6A9D-434E-8A58-BD6E7C2C01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4F9DB43B-5D62-4ACB-9A6E-260A7AD07EE8}"/>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9E4E2AB4-6314-470F-882F-9FC42713660B}"/>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8" name="Marcador de pie de página 7">
            <a:extLst>
              <a:ext uri="{FF2B5EF4-FFF2-40B4-BE49-F238E27FC236}">
                <a16:creationId xmlns:a16="http://schemas.microsoft.com/office/drawing/2014/main" id="{8A460313-9E8D-4A70-9AB8-EAC9630D8642}"/>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F5B20E3B-4242-4E2F-85AB-894EEFF6099D}"/>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4823384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95E3BD-ABC8-4572-A69E-8490EFCB4F0C}"/>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7F4607FB-29D2-4DFB-8459-5FAB005EE16C}"/>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4" name="Marcador de pie de página 3">
            <a:extLst>
              <a:ext uri="{FF2B5EF4-FFF2-40B4-BE49-F238E27FC236}">
                <a16:creationId xmlns:a16="http://schemas.microsoft.com/office/drawing/2014/main" id="{82841BFA-E21D-46F7-9D13-091AA348596E}"/>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34F3EF7A-33FA-4E46-A605-2B34F814E693}"/>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17875310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B9063BF-54CF-4542-825E-6EE0E8194182}"/>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3" name="Marcador de pie de página 2">
            <a:extLst>
              <a:ext uri="{FF2B5EF4-FFF2-40B4-BE49-F238E27FC236}">
                <a16:creationId xmlns:a16="http://schemas.microsoft.com/office/drawing/2014/main" id="{ED10BF7A-046A-4604-979F-B7AFBF0296CD}"/>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E4105737-88DE-4DF5-9B7C-F382A73E9214}"/>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2481681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C9B69E-EBC3-4A0B-A725-03645C308D6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9CDE221-E78E-43EE-905F-DA982A6BA7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449B9E06-7F83-4FD3-875D-4B78514615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D8AEB5C2-C06C-4EB9-92F0-8EF83295FB2F}"/>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6" name="Marcador de pie de página 5">
            <a:extLst>
              <a:ext uri="{FF2B5EF4-FFF2-40B4-BE49-F238E27FC236}">
                <a16:creationId xmlns:a16="http://schemas.microsoft.com/office/drawing/2014/main" id="{370103A9-0028-451C-89D4-DDB9A63A679E}"/>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3C1E6349-B060-41A7-964C-0A283FC27300}"/>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2948623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96B152-A389-4975-BBEF-0F891DD5B42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729B88BF-0FDA-45AD-A63A-DB45A7322A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EE8AD7FD-9B0C-4A3D-B9D9-63F24BF1DD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D690D8D5-D170-44CD-9A6C-9EB6FF2D0176}"/>
              </a:ext>
            </a:extLst>
          </p:cNvPr>
          <p:cNvSpPr>
            <a:spLocks noGrp="1"/>
          </p:cNvSpPr>
          <p:nvPr>
            <p:ph type="dt" sz="half" idx="10"/>
          </p:nvPr>
        </p:nvSpPr>
        <p:spPr/>
        <p:txBody>
          <a:bodyPr/>
          <a:lstStyle/>
          <a:p>
            <a:fld id="{2F8B0B42-9280-47CC-BD75-2B1549820303}" type="datetimeFigureOut">
              <a:rPr lang="es-CO" smtClean="0"/>
              <a:t>19/04/2025</a:t>
            </a:fld>
            <a:endParaRPr lang="es-CO"/>
          </a:p>
        </p:txBody>
      </p:sp>
      <p:sp>
        <p:nvSpPr>
          <p:cNvPr id="6" name="Marcador de pie de página 5">
            <a:extLst>
              <a:ext uri="{FF2B5EF4-FFF2-40B4-BE49-F238E27FC236}">
                <a16:creationId xmlns:a16="http://schemas.microsoft.com/office/drawing/2014/main" id="{8A1917CD-C0B1-40B4-9D8F-5DB298589D86}"/>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A434F7BE-DE35-4F80-A9BB-535939A9002E}"/>
              </a:ext>
            </a:extLst>
          </p:cNvPr>
          <p:cNvSpPr>
            <a:spLocks noGrp="1"/>
          </p:cNvSpPr>
          <p:nvPr>
            <p:ph type="sldNum" sz="quarter" idx="12"/>
          </p:nvPr>
        </p:nvSpPr>
        <p:spPr/>
        <p:txBody>
          <a:bodyPr/>
          <a:lstStyle/>
          <a:p>
            <a:fld id="{AC7E24F4-B3E6-490E-B1A3-ADA85889E449}" type="slidenum">
              <a:rPr lang="es-CO" smtClean="0"/>
              <a:t>‹Nº›</a:t>
            </a:fld>
            <a:endParaRPr lang="es-CO"/>
          </a:p>
        </p:txBody>
      </p:sp>
    </p:spTree>
    <p:extLst>
      <p:ext uri="{BB962C8B-B14F-4D97-AF65-F5344CB8AC3E}">
        <p14:creationId xmlns:p14="http://schemas.microsoft.com/office/powerpoint/2010/main" val="1063880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E54F128A-C56D-461E-B307-5CAF8E8B71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530749A5-66B8-48A4-8C33-AF5AB704FC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A1BDABA-5648-43E5-BA54-7B6C205142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8B0B42-9280-47CC-BD75-2B1549820303}" type="datetimeFigureOut">
              <a:rPr lang="es-CO" smtClean="0"/>
              <a:t>19/04/2025</a:t>
            </a:fld>
            <a:endParaRPr lang="es-CO"/>
          </a:p>
        </p:txBody>
      </p:sp>
      <p:sp>
        <p:nvSpPr>
          <p:cNvPr id="5" name="Marcador de pie de página 4">
            <a:extLst>
              <a:ext uri="{FF2B5EF4-FFF2-40B4-BE49-F238E27FC236}">
                <a16:creationId xmlns:a16="http://schemas.microsoft.com/office/drawing/2014/main" id="{BD083987-49C0-467E-8CA9-6A793ABC15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9891023C-77A4-43A0-8784-1A7886AB23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7E24F4-B3E6-490E-B1A3-ADA85889E449}" type="slidenum">
              <a:rPr lang="es-CO" smtClean="0"/>
              <a:t>‹Nº›</a:t>
            </a:fld>
            <a:endParaRPr lang="es-CO"/>
          </a:p>
        </p:txBody>
      </p:sp>
    </p:spTree>
    <p:extLst>
      <p:ext uri="{BB962C8B-B14F-4D97-AF65-F5344CB8AC3E}">
        <p14:creationId xmlns:p14="http://schemas.microsoft.com/office/powerpoint/2010/main" val="25266421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679FD3-C75A-429A-A730-671E23DE2123}"/>
              </a:ext>
            </a:extLst>
          </p:cNvPr>
          <p:cNvSpPr>
            <a:spLocks noGrp="1"/>
          </p:cNvSpPr>
          <p:nvPr>
            <p:ph type="ctrTitle"/>
          </p:nvPr>
        </p:nvSpPr>
        <p:spPr/>
        <p:txBody>
          <a:bodyPr>
            <a:normAutofit fontScale="90000"/>
          </a:bodyPr>
          <a:lstStyle/>
          <a:p>
            <a:r>
              <a:rPr lang="es-ES" dirty="0"/>
              <a:t>Draft: Introducción al manejo de datos espaciales usando R</a:t>
            </a:r>
            <a:endParaRPr lang="es-CO" dirty="0"/>
          </a:p>
        </p:txBody>
      </p:sp>
      <p:sp>
        <p:nvSpPr>
          <p:cNvPr id="3" name="Subtítulo 2">
            <a:extLst>
              <a:ext uri="{FF2B5EF4-FFF2-40B4-BE49-F238E27FC236}">
                <a16:creationId xmlns:a16="http://schemas.microsoft.com/office/drawing/2014/main" id="{A2594337-E73C-4354-9CB2-59F202E3B93A}"/>
              </a:ext>
            </a:extLst>
          </p:cNvPr>
          <p:cNvSpPr>
            <a:spLocks noGrp="1"/>
          </p:cNvSpPr>
          <p:nvPr>
            <p:ph type="subTitle" idx="1"/>
          </p:nvPr>
        </p:nvSpPr>
        <p:spPr/>
        <p:txBody>
          <a:bodyPr/>
          <a:lstStyle/>
          <a:p>
            <a:r>
              <a:rPr lang="es-ES" dirty="0"/>
              <a:t>Sesión 1</a:t>
            </a:r>
            <a:endParaRPr lang="es-CO" dirty="0"/>
          </a:p>
        </p:txBody>
      </p:sp>
    </p:spTree>
    <p:extLst>
      <p:ext uri="{BB962C8B-B14F-4D97-AF65-F5344CB8AC3E}">
        <p14:creationId xmlns:p14="http://schemas.microsoft.com/office/powerpoint/2010/main" val="10947181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6190E1-B43F-4D14-80C4-323DFE5EFD84}"/>
              </a:ext>
            </a:extLst>
          </p:cNvPr>
          <p:cNvSpPr>
            <a:spLocks noGrp="1"/>
          </p:cNvSpPr>
          <p:nvPr>
            <p:ph type="title"/>
          </p:nvPr>
        </p:nvSpPr>
        <p:spPr/>
        <p:txBody>
          <a:bodyPr/>
          <a:lstStyle/>
          <a:p>
            <a:r>
              <a:rPr lang="es-ES" b="1" dirty="0"/>
              <a:t>Paquetes en R para datos espaciales</a:t>
            </a:r>
            <a:endParaRPr lang="es-CO" dirty="0"/>
          </a:p>
        </p:txBody>
      </p:sp>
      <p:sp>
        <p:nvSpPr>
          <p:cNvPr id="3" name="Marcador de texto 2">
            <a:extLst>
              <a:ext uri="{FF2B5EF4-FFF2-40B4-BE49-F238E27FC236}">
                <a16:creationId xmlns:a16="http://schemas.microsoft.com/office/drawing/2014/main" id="{67DE8E7D-1D4B-493B-8051-91952FDB1C44}"/>
              </a:ext>
            </a:extLst>
          </p:cNvPr>
          <p:cNvSpPr>
            <a:spLocks noGrp="1"/>
          </p:cNvSpPr>
          <p:nvPr>
            <p:ph type="body" idx="1"/>
          </p:nvPr>
        </p:nvSpPr>
        <p:spPr/>
        <p:txBody>
          <a:bodyPr/>
          <a:lstStyle/>
          <a:p>
            <a:endParaRPr lang="es-CO"/>
          </a:p>
        </p:txBody>
      </p:sp>
    </p:spTree>
    <p:extLst>
      <p:ext uri="{BB962C8B-B14F-4D97-AF65-F5344CB8AC3E}">
        <p14:creationId xmlns:p14="http://schemas.microsoft.com/office/powerpoint/2010/main" val="2428664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65612" y="632452"/>
            <a:ext cx="6400800" cy="934285"/>
          </a:xfrm>
        </p:spPr>
        <p:txBody>
          <a:bodyPr>
            <a:normAutofit/>
          </a:bodyPr>
          <a:lstStyle/>
          <a:p>
            <a:r>
              <a:rPr lang="es-ES" b="1" dirty="0"/>
              <a:t>Paquetes actuales: </a:t>
            </a:r>
            <a:r>
              <a:rPr lang="es-ES" b="1" dirty="0" err="1"/>
              <a:t>sf</a:t>
            </a:r>
            <a:endParaRPr lang="es-CO" b="1" dirty="0"/>
          </a:p>
        </p:txBody>
      </p:sp>
      <p:sp>
        <p:nvSpPr>
          <p:cNvPr id="3" name="Marcador de contenido 2">
            <a:extLst>
              <a:ext uri="{FF2B5EF4-FFF2-40B4-BE49-F238E27FC236}">
                <a16:creationId xmlns:a16="http://schemas.microsoft.com/office/drawing/2014/main" id="{F9AE357B-EC90-474A-BB21-295AD427F683}"/>
              </a:ext>
            </a:extLst>
          </p:cNvPr>
          <p:cNvSpPr>
            <a:spLocks noGrp="1"/>
          </p:cNvSpPr>
          <p:nvPr>
            <p:ph idx="1"/>
          </p:nvPr>
        </p:nvSpPr>
        <p:spPr>
          <a:xfrm>
            <a:off x="529389" y="1838544"/>
            <a:ext cx="5823285" cy="3919861"/>
          </a:xfrm>
        </p:spPr>
        <p:txBody>
          <a:bodyPr>
            <a:normAutofit/>
          </a:bodyPr>
          <a:lstStyle/>
          <a:p>
            <a:pPr marL="0" indent="0">
              <a:buNone/>
            </a:pPr>
            <a:r>
              <a:rPr lang="es-ES" sz="1800" b="1" dirty="0"/>
              <a:t>Simple </a:t>
            </a:r>
            <a:r>
              <a:rPr lang="es-ES" sz="1800" b="1" dirty="0" err="1"/>
              <a:t>features</a:t>
            </a:r>
            <a:r>
              <a:rPr lang="es-ES" sz="1800" b="1" dirty="0"/>
              <a:t> (</a:t>
            </a:r>
            <a:r>
              <a:rPr lang="es-ES" sz="1800" b="1" dirty="0" err="1"/>
              <a:t>sf</a:t>
            </a:r>
            <a:r>
              <a:rPr lang="es-ES" sz="1800" b="1" dirty="0"/>
              <a:t>) </a:t>
            </a:r>
            <a:r>
              <a:rPr lang="es-ES" sz="1800" dirty="0" err="1"/>
              <a:t>refers</a:t>
            </a:r>
            <a:r>
              <a:rPr lang="es-ES" sz="1800" dirty="0"/>
              <a:t> </a:t>
            </a:r>
            <a:r>
              <a:rPr lang="es-ES" sz="1800" dirty="0" err="1"/>
              <a:t>to</a:t>
            </a:r>
            <a:r>
              <a:rPr lang="es-ES" sz="1800" dirty="0"/>
              <a:t> a formal standard (ISO 19125-1:2004) </a:t>
            </a:r>
            <a:r>
              <a:rPr lang="es-ES" sz="1800" dirty="0" err="1"/>
              <a:t>that</a:t>
            </a:r>
            <a:r>
              <a:rPr lang="es-ES" sz="1800" dirty="0"/>
              <a:t> describes </a:t>
            </a:r>
            <a:r>
              <a:rPr lang="es-ES" sz="1800" dirty="0" err="1"/>
              <a:t>how</a:t>
            </a:r>
            <a:r>
              <a:rPr lang="es-ES" sz="1800" dirty="0"/>
              <a:t> </a:t>
            </a:r>
            <a:r>
              <a:rPr lang="es-ES" sz="1800" dirty="0" err="1"/>
              <a:t>objects</a:t>
            </a:r>
            <a:r>
              <a:rPr lang="es-ES" sz="1800" dirty="0"/>
              <a:t> in </a:t>
            </a:r>
            <a:r>
              <a:rPr lang="es-ES" sz="1800" dirty="0" err="1"/>
              <a:t>the</a:t>
            </a:r>
            <a:r>
              <a:rPr lang="es-ES" sz="1800" dirty="0"/>
              <a:t> real </a:t>
            </a:r>
            <a:r>
              <a:rPr lang="es-ES" sz="1800" dirty="0" err="1"/>
              <a:t>world</a:t>
            </a:r>
            <a:r>
              <a:rPr lang="es-ES" sz="1800" dirty="0"/>
              <a:t> can be </a:t>
            </a:r>
            <a:r>
              <a:rPr lang="es-ES" sz="1800" dirty="0" err="1"/>
              <a:t>represented</a:t>
            </a:r>
            <a:r>
              <a:rPr lang="es-ES" sz="1800" dirty="0"/>
              <a:t> in </a:t>
            </a:r>
            <a:r>
              <a:rPr lang="es-ES" sz="1800" dirty="0" err="1"/>
              <a:t>computers</a:t>
            </a:r>
            <a:r>
              <a:rPr lang="es-ES" sz="1800" dirty="0"/>
              <a:t>, </a:t>
            </a:r>
            <a:r>
              <a:rPr lang="es-ES" sz="1800" dirty="0" err="1"/>
              <a:t>with</a:t>
            </a:r>
            <a:r>
              <a:rPr lang="es-ES" sz="1800" dirty="0"/>
              <a:t> </a:t>
            </a:r>
            <a:r>
              <a:rPr lang="es-ES" sz="1800" dirty="0" err="1"/>
              <a:t>emphasis</a:t>
            </a:r>
            <a:r>
              <a:rPr lang="es-ES" sz="1800" dirty="0"/>
              <a:t> </a:t>
            </a:r>
            <a:r>
              <a:rPr lang="es-ES" sz="1800" dirty="0" err="1"/>
              <a:t>on</a:t>
            </a:r>
            <a:r>
              <a:rPr lang="es-ES" sz="1800" dirty="0"/>
              <a:t> </a:t>
            </a:r>
            <a:r>
              <a:rPr lang="es-ES" sz="1800" dirty="0" err="1"/>
              <a:t>the</a:t>
            </a:r>
            <a:r>
              <a:rPr lang="es-ES" sz="1800" dirty="0"/>
              <a:t> </a:t>
            </a:r>
            <a:r>
              <a:rPr lang="es-ES" sz="1800" dirty="0" err="1"/>
              <a:t>spatial</a:t>
            </a:r>
            <a:r>
              <a:rPr lang="es-ES" sz="1800" dirty="0"/>
              <a:t> </a:t>
            </a:r>
            <a:r>
              <a:rPr lang="es-ES" sz="1800" dirty="0" err="1"/>
              <a:t>geometry</a:t>
            </a:r>
            <a:r>
              <a:rPr lang="es-ES" sz="1800" dirty="0"/>
              <a:t> </a:t>
            </a:r>
            <a:r>
              <a:rPr lang="es-ES" sz="1800" dirty="0" err="1"/>
              <a:t>of</a:t>
            </a:r>
            <a:r>
              <a:rPr lang="es-ES" sz="1800" dirty="0"/>
              <a:t> </a:t>
            </a:r>
            <a:r>
              <a:rPr lang="es-ES" sz="1800" dirty="0" err="1"/>
              <a:t>these</a:t>
            </a:r>
            <a:r>
              <a:rPr lang="es-ES" sz="1800" dirty="0"/>
              <a:t> </a:t>
            </a:r>
            <a:r>
              <a:rPr lang="es-ES" sz="1800" dirty="0" err="1"/>
              <a:t>objects</a:t>
            </a:r>
            <a:r>
              <a:rPr lang="es-ES" sz="1800" dirty="0"/>
              <a:t>. </a:t>
            </a:r>
            <a:r>
              <a:rPr lang="en-US" sz="1800" dirty="0"/>
              <a:t>It also describes how such objects can be stored in and retrieved from databases, and which geometrical operations should be defined for them.</a:t>
            </a:r>
          </a:p>
          <a:p>
            <a:r>
              <a:rPr lang="es-ES" sz="1800" dirty="0"/>
              <a:t>A </a:t>
            </a:r>
            <a:r>
              <a:rPr lang="es-ES" sz="1800" b="1" dirty="0" err="1"/>
              <a:t>feature</a:t>
            </a:r>
            <a:r>
              <a:rPr lang="es-ES" sz="1800" b="1" dirty="0"/>
              <a:t> </a:t>
            </a:r>
            <a:r>
              <a:rPr lang="es-ES" sz="1800" dirty="0" err="1"/>
              <a:t>is</a:t>
            </a:r>
            <a:r>
              <a:rPr lang="es-ES" sz="1800" dirty="0"/>
              <a:t> </a:t>
            </a:r>
            <a:r>
              <a:rPr lang="es-ES" sz="1800" dirty="0" err="1"/>
              <a:t>thought</a:t>
            </a:r>
            <a:r>
              <a:rPr lang="es-ES" sz="1800" dirty="0"/>
              <a:t> as a </a:t>
            </a:r>
            <a:r>
              <a:rPr lang="es-ES" sz="1800" dirty="0" err="1"/>
              <a:t>thing</a:t>
            </a:r>
            <a:r>
              <a:rPr lang="es-ES" sz="1800" dirty="0"/>
              <a:t> </a:t>
            </a:r>
            <a:r>
              <a:rPr lang="es-ES" sz="1800" dirty="0" err="1"/>
              <a:t>or</a:t>
            </a:r>
            <a:r>
              <a:rPr lang="es-ES" sz="1800" dirty="0"/>
              <a:t> </a:t>
            </a:r>
            <a:r>
              <a:rPr lang="es-ES" sz="1800" dirty="0" err="1"/>
              <a:t>an</a:t>
            </a:r>
            <a:r>
              <a:rPr lang="es-ES" sz="1800" dirty="0"/>
              <a:t> </a:t>
            </a:r>
            <a:r>
              <a:rPr lang="es-ES" sz="1800" dirty="0" err="1"/>
              <a:t>object</a:t>
            </a:r>
            <a:r>
              <a:rPr lang="es-ES" sz="1800" dirty="0"/>
              <a:t> in </a:t>
            </a:r>
            <a:r>
              <a:rPr lang="es-ES" sz="1800" dirty="0" err="1"/>
              <a:t>the</a:t>
            </a:r>
            <a:r>
              <a:rPr lang="es-ES" sz="1800" dirty="0"/>
              <a:t> real </a:t>
            </a:r>
            <a:r>
              <a:rPr lang="es-ES" sz="1800" dirty="0" err="1"/>
              <a:t>world</a:t>
            </a:r>
            <a:r>
              <a:rPr lang="es-ES" sz="1800" dirty="0"/>
              <a:t>.</a:t>
            </a:r>
            <a:r>
              <a:rPr lang="es-CO" sz="1800" b="1" dirty="0"/>
              <a:t> </a:t>
            </a:r>
          </a:p>
          <a:p>
            <a:r>
              <a:rPr lang="es-ES" sz="1800" dirty="0"/>
              <a:t>A </a:t>
            </a:r>
            <a:r>
              <a:rPr lang="es-ES" sz="1800" b="1" dirty="0"/>
              <a:t>set </a:t>
            </a:r>
            <a:r>
              <a:rPr lang="es-ES" sz="1800" b="1" dirty="0" err="1"/>
              <a:t>of</a:t>
            </a:r>
            <a:r>
              <a:rPr lang="es-ES" sz="1800" b="1" dirty="0"/>
              <a:t> </a:t>
            </a:r>
            <a:r>
              <a:rPr lang="es-ES" sz="1800" b="1" dirty="0" err="1"/>
              <a:t>features</a:t>
            </a:r>
            <a:r>
              <a:rPr lang="es-ES" sz="1800" b="1" dirty="0"/>
              <a:t> </a:t>
            </a:r>
            <a:r>
              <a:rPr lang="es-ES" sz="1800" dirty="0"/>
              <a:t>can </a:t>
            </a:r>
            <a:r>
              <a:rPr lang="es-ES" sz="1800" dirty="0" err="1"/>
              <a:t>form</a:t>
            </a:r>
            <a:r>
              <a:rPr lang="es-ES" sz="1800" dirty="0"/>
              <a:t> a </a:t>
            </a:r>
            <a:r>
              <a:rPr lang="es-ES" sz="1800" b="1" dirty="0"/>
              <a:t>single </a:t>
            </a:r>
            <a:r>
              <a:rPr lang="es-ES" sz="1800" b="1" dirty="0" err="1"/>
              <a:t>feature</a:t>
            </a:r>
            <a:r>
              <a:rPr lang="es-ES" sz="1800" b="1" dirty="0"/>
              <a:t>.</a:t>
            </a:r>
          </a:p>
          <a:p>
            <a:r>
              <a:rPr lang="es-ES" sz="1800" b="1" dirty="0" err="1"/>
              <a:t>Features</a:t>
            </a:r>
            <a:r>
              <a:rPr lang="es-ES" sz="1800" b="1" dirty="0"/>
              <a:t> </a:t>
            </a:r>
            <a:r>
              <a:rPr lang="es-ES" sz="1800" dirty="0" err="1"/>
              <a:t>have</a:t>
            </a:r>
            <a:r>
              <a:rPr lang="es-ES" sz="1800" dirty="0"/>
              <a:t> a </a:t>
            </a:r>
            <a:r>
              <a:rPr lang="es-ES" sz="1800" dirty="0" err="1"/>
              <a:t>geometry</a:t>
            </a:r>
            <a:r>
              <a:rPr lang="es-ES" sz="1800" dirty="0"/>
              <a:t> </a:t>
            </a:r>
            <a:r>
              <a:rPr lang="es-ES" sz="1800" dirty="0" err="1"/>
              <a:t>describing</a:t>
            </a:r>
            <a:r>
              <a:rPr lang="es-ES" sz="1800" dirty="0"/>
              <a:t> </a:t>
            </a:r>
            <a:r>
              <a:rPr lang="es-ES" sz="1800" dirty="0" err="1"/>
              <a:t>where</a:t>
            </a:r>
            <a:r>
              <a:rPr lang="es-ES" sz="1800" dirty="0"/>
              <a:t> </a:t>
            </a:r>
            <a:r>
              <a:rPr lang="es-ES" sz="1800" dirty="0" err="1"/>
              <a:t>on</a:t>
            </a:r>
            <a:r>
              <a:rPr lang="es-ES" sz="1800" dirty="0"/>
              <a:t> </a:t>
            </a:r>
            <a:r>
              <a:rPr lang="es-ES" sz="1800" dirty="0" err="1"/>
              <a:t>Earth</a:t>
            </a:r>
            <a:r>
              <a:rPr lang="es-ES" sz="1800" dirty="0"/>
              <a:t> </a:t>
            </a:r>
            <a:r>
              <a:rPr lang="es-ES" sz="1800" dirty="0" err="1"/>
              <a:t>the</a:t>
            </a:r>
            <a:r>
              <a:rPr lang="es-ES" sz="1800" dirty="0"/>
              <a:t> </a:t>
            </a:r>
            <a:r>
              <a:rPr lang="es-ES" sz="1800" dirty="0" err="1"/>
              <a:t>feature</a:t>
            </a:r>
            <a:r>
              <a:rPr lang="es-ES" sz="1800" dirty="0"/>
              <a:t> </a:t>
            </a:r>
            <a:r>
              <a:rPr lang="es-ES" sz="1800" dirty="0" err="1"/>
              <a:t>is</a:t>
            </a:r>
            <a:r>
              <a:rPr lang="es-ES" sz="1800" dirty="0"/>
              <a:t> </a:t>
            </a:r>
            <a:r>
              <a:rPr lang="es-ES" sz="1800" dirty="0" err="1"/>
              <a:t>located</a:t>
            </a:r>
            <a:r>
              <a:rPr lang="es-ES" sz="1800" dirty="0"/>
              <a:t>.</a:t>
            </a:r>
          </a:p>
          <a:p>
            <a:r>
              <a:rPr lang="es-ES" sz="1800" b="1" dirty="0" err="1"/>
              <a:t>Features</a:t>
            </a:r>
            <a:r>
              <a:rPr lang="es-ES" sz="1800" b="1" dirty="0"/>
              <a:t> </a:t>
            </a:r>
            <a:r>
              <a:rPr lang="es-ES" sz="1800" dirty="0" err="1"/>
              <a:t>have</a:t>
            </a:r>
            <a:r>
              <a:rPr lang="es-ES" sz="1800" dirty="0"/>
              <a:t> </a:t>
            </a:r>
            <a:r>
              <a:rPr lang="es-ES" sz="1800" b="1" dirty="0" err="1"/>
              <a:t>attributes</a:t>
            </a:r>
            <a:r>
              <a:rPr lang="es-ES" sz="1800" b="1" dirty="0"/>
              <a:t> </a:t>
            </a:r>
            <a:r>
              <a:rPr lang="es-ES" sz="1800" dirty="0" err="1"/>
              <a:t>which</a:t>
            </a:r>
            <a:r>
              <a:rPr lang="es-ES" sz="1800" dirty="0"/>
              <a:t> describes </a:t>
            </a:r>
            <a:r>
              <a:rPr lang="es-ES" sz="1800" dirty="0" err="1"/>
              <a:t>other</a:t>
            </a:r>
            <a:r>
              <a:rPr lang="es-ES" sz="1800" dirty="0"/>
              <a:t> </a:t>
            </a:r>
            <a:r>
              <a:rPr lang="es-ES" sz="1800" dirty="0" err="1"/>
              <a:t>properties</a:t>
            </a:r>
            <a:r>
              <a:rPr lang="es-ES" sz="1800" dirty="0"/>
              <a:t> (non-</a:t>
            </a:r>
            <a:r>
              <a:rPr lang="es-ES" sz="1800" dirty="0" err="1"/>
              <a:t>spatial</a:t>
            </a:r>
            <a:r>
              <a:rPr lang="es-ES" sz="1800" dirty="0"/>
              <a:t> </a:t>
            </a:r>
            <a:r>
              <a:rPr lang="es-ES" sz="1800" dirty="0" err="1"/>
              <a:t>attributes</a:t>
            </a:r>
            <a:r>
              <a:rPr lang="es-ES" sz="1800" dirty="0"/>
              <a:t>).</a:t>
            </a:r>
            <a:endParaRPr lang="es-ES" sz="1800" b="1" dirty="0"/>
          </a:p>
          <a:p>
            <a:endParaRPr lang="es-ES" sz="1800" b="1" dirty="0"/>
          </a:p>
          <a:p>
            <a:endParaRPr lang="es-ES" sz="1800" dirty="0"/>
          </a:p>
          <a:p>
            <a:endParaRPr lang="es-CO" sz="1800" b="1" dirty="0"/>
          </a:p>
        </p:txBody>
      </p:sp>
      <p:sp>
        <p:nvSpPr>
          <p:cNvPr id="8" name="CuadroTexto 7">
            <a:extLst>
              <a:ext uri="{FF2B5EF4-FFF2-40B4-BE49-F238E27FC236}">
                <a16:creationId xmlns:a16="http://schemas.microsoft.com/office/drawing/2014/main" id="{83798005-9365-4F76-8875-16F9D35A83D6}"/>
              </a:ext>
            </a:extLst>
          </p:cNvPr>
          <p:cNvSpPr txBox="1"/>
          <p:nvPr/>
        </p:nvSpPr>
        <p:spPr>
          <a:xfrm>
            <a:off x="7436354" y="4453428"/>
            <a:ext cx="4226257"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install.packages</a:t>
            </a:r>
            <a:r>
              <a:rPr lang="es-ES" i="1" dirty="0"/>
              <a:t>(“</a:t>
            </a:r>
            <a:r>
              <a:rPr lang="es-ES" i="1" dirty="0" err="1"/>
              <a:t>sf</a:t>
            </a:r>
            <a:r>
              <a:rPr lang="es-ES" i="1" dirty="0"/>
              <a:t>”)</a:t>
            </a:r>
            <a:endParaRPr lang="es-CO" i="1" dirty="0"/>
          </a:p>
        </p:txBody>
      </p:sp>
      <p:sp>
        <p:nvSpPr>
          <p:cNvPr id="9" name="CuadroTexto 8">
            <a:extLst>
              <a:ext uri="{FF2B5EF4-FFF2-40B4-BE49-F238E27FC236}">
                <a16:creationId xmlns:a16="http://schemas.microsoft.com/office/drawing/2014/main" id="{862DB6C5-070D-43AE-9BB6-CECA2BC9A187}"/>
              </a:ext>
            </a:extLst>
          </p:cNvPr>
          <p:cNvSpPr txBox="1"/>
          <p:nvPr/>
        </p:nvSpPr>
        <p:spPr>
          <a:xfrm>
            <a:off x="7436353" y="5028125"/>
            <a:ext cx="4226257"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library</a:t>
            </a:r>
            <a:r>
              <a:rPr lang="es-ES" i="1" dirty="0"/>
              <a:t>(</a:t>
            </a:r>
            <a:r>
              <a:rPr lang="es-ES" i="1" dirty="0" err="1"/>
              <a:t>sf</a:t>
            </a:r>
            <a:r>
              <a:rPr lang="es-ES" i="1" dirty="0"/>
              <a:t>)</a:t>
            </a:r>
            <a:endParaRPr lang="es-CO" i="1" dirty="0"/>
          </a:p>
        </p:txBody>
      </p:sp>
      <p:pic>
        <p:nvPicPr>
          <p:cNvPr id="11" name="Imagen 10">
            <a:extLst>
              <a:ext uri="{FF2B5EF4-FFF2-40B4-BE49-F238E27FC236}">
                <a16:creationId xmlns:a16="http://schemas.microsoft.com/office/drawing/2014/main" id="{DABFB227-4CB7-457A-A8A7-2D05ED9E66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2536" y="1211343"/>
            <a:ext cx="2811506" cy="2811506"/>
          </a:xfrm>
          <a:prstGeom prst="rect">
            <a:avLst/>
          </a:prstGeom>
        </p:spPr>
      </p:pic>
    </p:spTree>
    <p:extLst>
      <p:ext uri="{BB962C8B-B14F-4D97-AF65-F5344CB8AC3E}">
        <p14:creationId xmlns:p14="http://schemas.microsoft.com/office/powerpoint/2010/main" val="697100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9" y="549590"/>
            <a:ext cx="6400800" cy="934285"/>
          </a:xfrm>
        </p:spPr>
        <p:txBody>
          <a:bodyPr>
            <a:normAutofit/>
          </a:bodyPr>
          <a:lstStyle/>
          <a:p>
            <a:r>
              <a:rPr lang="es-ES" b="1" dirty="0"/>
              <a:t>Paquetes actuales: </a:t>
            </a:r>
            <a:r>
              <a:rPr lang="es-ES" b="1" dirty="0" err="1"/>
              <a:t>terra</a:t>
            </a:r>
            <a:endParaRPr lang="es-CO" b="1" dirty="0"/>
          </a:p>
        </p:txBody>
      </p:sp>
      <p:sp>
        <p:nvSpPr>
          <p:cNvPr id="3" name="Marcador de contenido 2">
            <a:extLst>
              <a:ext uri="{FF2B5EF4-FFF2-40B4-BE49-F238E27FC236}">
                <a16:creationId xmlns:a16="http://schemas.microsoft.com/office/drawing/2014/main" id="{F9AE357B-EC90-474A-BB21-295AD427F683}"/>
              </a:ext>
            </a:extLst>
          </p:cNvPr>
          <p:cNvSpPr>
            <a:spLocks noGrp="1"/>
          </p:cNvSpPr>
          <p:nvPr>
            <p:ph idx="1"/>
          </p:nvPr>
        </p:nvSpPr>
        <p:spPr>
          <a:xfrm>
            <a:off x="529389" y="1838544"/>
            <a:ext cx="6737685" cy="4387004"/>
          </a:xfrm>
        </p:spPr>
        <p:txBody>
          <a:bodyPr>
            <a:normAutofit/>
          </a:bodyPr>
          <a:lstStyle/>
          <a:p>
            <a:r>
              <a:rPr lang="es-ES" sz="1800" b="1" dirty="0"/>
              <a:t>Terra </a:t>
            </a:r>
            <a:r>
              <a:rPr lang="es-ES" sz="1800" dirty="0" err="1"/>
              <a:t>is</a:t>
            </a:r>
            <a:r>
              <a:rPr lang="es-ES" sz="1800" dirty="0"/>
              <a:t> </a:t>
            </a:r>
            <a:r>
              <a:rPr lang="es-ES" sz="1800" dirty="0" err="1"/>
              <a:t>an</a:t>
            </a:r>
            <a:r>
              <a:rPr lang="es-ES" sz="1800" dirty="0"/>
              <a:t> R </a:t>
            </a:r>
            <a:r>
              <a:rPr lang="es-ES" sz="1800" dirty="0" err="1"/>
              <a:t>package</a:t>
            </a:r>
            <a:r>
              <a:rPr lang="es-ES" sz="1800" dirty="0"/>
              <a:t> </a:t>
            </a:r>
            <a:r>
              <a:rPr lang="es-ES" sz="1800" dirty="0" err="1"/>
              <a:t>for</a:t>
            </a:r>
            <a:r>
              <a:rPr lang="es-ES" sz="1800" dirty="0"/>
              <a:t> </a:t>
            </a:r>
            <a:r>
              <a:rPr lang="es-ES" sz="1800" dirty="0" err="1"/>
              <a:t>spatial</a:t>
            </a:r>
            <a:r>
              <a:rPr lang="es-ES" sz="1800" dirty="0"/>
              <a:t> data </a:t>
            </a:r>
            <a:r>
              <a:rPr lang="es-ES" sz="1800" dirty="0" err="1"/>
              <a:t>analysis</a:t>
            </a:r>
            <a:r>
              <a:rPr lang="es-ES" sz="1800" dirty="0"/>
              <a:t>.</a:t>
            </a:r>
          </a:p>
          <a:p>
            <a:r>
              <a:rPr lang="es-ES" sz="1800" b="1" dirty="0"/>
              <a:t>Terra </a:t>
            </a:r>
            <a:r>
              <a:rPr lang="es-ES" sz="1800" dirty="0"/>
              <a:t>has </a:t>
            </a:r>
            <a:r>
              <a:rPr lang="es-ES" sz="1800" dirty="0" err="1"/>
              <a:t>functions</a:t>
            </a:r>
            <a:r>
              <a:rPr lang="es-ES" sz="1800" dirty="0"/>
              <a:t> </a:t>
            </a:r>
            <a:r>
              <a:rPr lang="es-ES" sz="1800" dirty="0" err="1"/>
              <a:t>for</a:t>
            </a:r>
            <a:r>
              <a:rPr lang="es-ES" sz="1800" dirty="0"/>
              <a:t> </a:t>
            </a:r>
            <a:r>
              <a:rPr lang="es-ES" sz="1800" dirty="0" err="1"/>
              <a:t>creating</a:t>
            </a:r>
            <a:r>
              <a:rPr lang="es-ES" sz="1800" dirty="0"/>
              <a:t>, Reading, </a:t>
            </a:r>
            <a:r>
              <a:rPr lang="es-ES" sz="1800" dirty="0" err="1"/>
              <a:t>handling</a:t>
            </a:r>
            <a:r>
              <a:rPr lang="es-ES" sz="1800" dirty="0"/>
              <a:t>, and </a:t>
            </a:r>
            <a:r>
              <a:rPr lang="es-ES" sz="1800" dirty="0" err="1"/>
              <a:t>writing</a:t>
            </a:r>
            <a:r>
              <a:rPr lang="es-ES" sz="1800" dirty="0"/>
              <a:t> </a:t>
            </a:r>
            <a:r>
              <a:rPr lang="es-ES" sz="1800" b="1" dirty="0" err="1"/>
              <a:t>raster</a:t>
            </a:r>
            <a:r>
              <a:rPr lang="es-ES" sz="1800" b="1" dirty="0"/>
              <a:t> </a:t>
            </a:r>
            <a:r>
              <a:rPr lang="es-ES" sz="1800" dirty="0"/>
              <a:t>data.</a:t>
            </a:r>
            <a:endParaRPr lang="es-ES" sz="1800" b="1" dirty="0"/>
          </a:p>
          <a:p>
            <a:r>
              <a:rPr lang="es-ES" sz="1800" b="1" dirty="0"/>
              <a:t>Terra </a:t>
            </a:r>
            <a:r>
              <a:rPr lang="es-ES" sz="1800" dirty="0" err="1"/>
              <a:t>replaces</a:t>
            </a:r>
            <a:r>
              <a:rPr lang="es-ES" sz="1800" dirty="0"/>
              <a:t> </a:t>
            </a:r>
            <a:r>
              <a:rPr lang="es-ES" sz="1800" dirty="0" err="1"/>
              <a:t>the</a:t>
            </a:r>
            <a:r>
              <a:rPr lang="es-ES" sz="1800" dirty="0"/>
              <a:t> </a:t>
            </a:r>
            <a:r>
              <a:rPr lang="es-ES" sz="1800" b="1" dirty="0" err="1"/>
              <a:t>raster</a:t>
            </a:r>
            <a:r>
              <a:rPr lang="es-ES" sz="1800" b="1" dirty="0"/>
              <a:t> </a:t>
            </a:r>
            <a:r>
              <a:rPr lang="es-ES" sz="1800" dirty="0" err="1"/>
              <a:t>package</a:t>
            </a:r>
            <a:r>
              <a:rPr lang="es-ES" sz="1800" dirty="0"/>
              <a:t>. </a:t>
            </a:r>
            <a:r>
              <a:rPr lang="es-ES" sz="1800" dirty="0" err="1"/>
              <a:t>The</a:t>
            </a:r>
            <a:r>
              <a:rPr lang="es-ES" sz="1800" dirty="0"/>
              <a:t> interfaces </a:t>
            </a:r>
            <a:r>
              <a:rPr lang="es-ES" sz="1800" dirty="0" err="1"/>
              <a:t>of</a:t>
            </a:r>
            <a:r>
              <a:rPr lang="es-ES" sz="1800" dirty="0"/>
              <a:t> </a:t>
            </a:r>
            <a:r>
              <a:rPr lang="es-ES" sz="1800" b="1" dirty="0" err="1"/>
              <a:t>terra</a:t>
            </a:r>
            <a:r>
              <a:rPr lang="es-ES" sz="1800" b="1" dirty="0"/>
              <a:t> </a:t>
            </a:r>
            <a:r>
              <a:rPr lang="es-ES" sz="1800" dirty="0"/>
              <a:t>and </a:t>
            </a:r>
            <a:r>
              <a:rPr lang="es-ES" sz="1800" b="1" dirty="0" err="1"/>
              <a:t>raster</a:t>
            </a:r>
            <a:r>
              <a:rPr lang="es-ES" sz="1800" b="1" dirty="0"/>
              <a:t> </a:t>
            </a:r>
            <a:r>
              <a:rPr lang="es-ES" sz="1800" dirty="0"/>
              <a:t>are </a:t>
            </a:r>
            <a:r>
              <a:rPr lang="es-ES" sz="1800" dirty="0" err="1"/>
              <a:t>very</a:t>
            </a:r>
            <a:r>
              <a:rPr lang="es-ES" sz="1800" dirty="0"/>
              <a:t> similar, </a:t>
            </a:r>
            <a:r>
              <a:rPr lang="es-ES" sz="1800" dirty="0" err="1"/>
              <a:t>but</a:t>
            </a:r>
            <a:r>
              <a:rPr lang="es-ES" sz="1800" dirty="0"/>
              <a:t> </a:t>
            </a:r>
            <a:r>
              <a:rPr lang="es-ES" sz="1800" b="1" dirty="0" err="1"/>
              <a:t>terra</a:t>
            </a:r>
            <a:r>
              <a:rPr lang="es-ES" sz="1800" b="1" dirty="0"/>
              <a:t> </a:t>
            </a:r>
            <a:r>
              <a:rPr lang="es-ES" sz="1800" dirty="0" err="1"/>
              <a:t>is</a:t>
            </a:r>
            <a:r>
              <a:rPr lang="es-ES" sz="1800" dirty="0"/>
              <a:t> </a:t>
            </a:r>
            <a:r>
              <a:rPr lang="es-ES" sz="1800" dirty="0" err="1"/>
              <a:t>simpler</a:t>
            </a:r>
            <a:r>
              <a:rPr lang="es-ES" sz="1800" dirty="0"/>
              <a:t>, </a:t>
            </a:r>
            <a:r>
              <a:rPr lang="es-ES" sz="1800" dirty="0" err="1"/>
              <a:t>faster</a:t>
            </a:r>
            <a:r>
              <a:rPr lang="es-ES" sz="1800" dirty="0"/>
              <a:t> and can do more.</a:t>
            </a:r>
            <a:endParaRPr lang="es-ES" sz="1800" b="1" dirty="0"/>
          </a:p>
          <a:p>
            <a:r>
              <a:rPr lang="en-US" sz="1800" dirty="0"/>
              <a:t> It can work with raster datasets that are stored on disk and are too large to be loaded into memory (RAM). The package can work with large files because the objects it creates from these files only contain information about the structure of the data, such as the number of rows and columns, the spatial extent, and the filename, but it does not attempt to read all the cell values in memory. In computations with these objects, data is processed in chunks. If no output filename is specified to a function, and the output raster is too large to keep in memory, the results are written to a temporary file.</a:t>
            </a:r>
            <a:endParaRPr lang="es-ES" sz="1800" dirty="0"/>
          </a:p>
          <a:p>
            <a:endParaRPr lang="es-ES" sz="1800" dirty="0"/>
          </a:p>
          <a:p>
            <a:endParaRPr lang="es-CO" sz="1800" b="1" dirty="0"/>
          </a:p>
        </p:txBody>
      </p:sp>
      <p:sp>
        <p:nvSpPr>
          <p:cNvPr id="8" name="CuadroTexto 7">
            <a:extLst>
              <a:ext uri="{FF2B5EF4-FFF2-40B4-BE49-F238E27FC236}">
                <a16:creationId xmlns:a16="http://schemas.microsoft.com/office/drawing/2014/main" id="{83798005-9365-4F76-8875-16F9D35A83D6}"/>
              </a:ext>
            </a:extLst>
          </p:cNvPr>
          <p:cNvSpPr txBox="1"/>
          <p:nvPr/>
        </p:nvSpPr>
        <p:spPr>
          <a:xfrm>
            <a:off x="7436354" y="4658881"/>
            <a:ext cx="4226257"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install.packages</a:t>
            </a:r>
            <a:r>
              <a:rPr lang="es-ES" i="1" dirty="0"/>
              <a:t>(“</a:t>
            </a:r>
            <a:r>
              <a:rPr lang="es-ES" i="1" dirty="0" err="1"/>
              <a:t>terra</a:t>
            </a:r>
            <a:r>
              <a:rPr lang="es-ES" i="1" dirty="0"/>
              <a:t>”)</a:t>
            </a:r>
            <a:endParaRPr lang="es-CO" i="1" dirty="0"/>
          </a:p>
        </p:txBody>
      </p:sp>
      <p:sp>
        <p:nvSpPr>
          <p:cNvPr id="9" name="CuadroTexto 8">
            <a:extLst>
              <a:ext uri="{FF2B5EF4-FFF2-40B4-BE49-F238E27FC236}">
                <a16:creationId xmlns:a16="http://schemas.microsoft.com/office/drawing/2014/main" id="{862DB6C5-070D-43AE-9BB6-CECA2BC9A187}"/>
              </a:ext>
            </a:extLst>
          </p:cNvPr>
          <p:cNvSpPr txBox="1"/>
          <p:nvPr/>
        </p:nvSpPr>
        <p:spPr>
          <a:xfrm>
            <a:off x="7436353" y="5233578"/>
            <a:ext cx="4226257"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library</a:t>
            </a:r>
            <a:r>
              <a:rPr lang="es-ES" i="1" dirty="0"/>
              <a:t>(</a:t>
            </a:r>
            <a:r>
              <a:rPr lang="es-ES" i="1" dirty="0" err="1"/>
              <a:t>terra</a:t>
            </a:r>
            <a:r>
              <a:rPr lang="es-ES" i="1" dirty="0"/>
              <a:t>)</a:t>
            </a:r>
            <a:endParaRPr lang="es-CO" i="1" dirty="0"/>
          </a:p>
        </p:txBody>
      </p:sp>
      <p:pic>
        <p:nvPicPr>
          <p:cNvPr id="5" name="Imagen 4">
            <a:extLst>
              <a:ext uri="{FF2B5EF4-FFF2-40B4-BE49-F238E27FC236}">
                <a16:creationId xmlns:a16="http://schemas.microsoft.com/office/drawing/2014/main" id="{857924FD-7B6A-45B1-A39A-FB10E3C33D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49199" y="1016733"/>
            <a:ext cx="2879221" cy="3231330"/>
          </a:xfrm>
          <a:prstGeom prst="rect">
            <a:avLst/>
          </a:prstGeom>
        </p:spPr>
      </p:pic>
    </p:spTree>
    <p:extLst>
      <p:ext uri="{BB962C8B-B14F-4D97-AF65-F5344CB8AC3E}">
        <p14:creationId xmlns:p14="http://schemas.microsoft.com/office/powerpoint/2010/main" val="2811219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9" y="549590"/>
            <a:ext cx="6400800" cy="934285"/>
          </a:xfrm>
        </p:spPr>
        <p:txBody>
          <a:bodyPr>
            <a:normAutofit/>
          </a:bodyPr>
          <a:lstStyle/>
          <a:p>
            <a:r>
              <a:rPr lang="es-ES" b="1" dirty="0"/>
              <a:t>Terra: </a:t>
            </a:r>
            <a:r>
              <a:rPr lang="es-ES" b="1" dirty="0" err="1"/>
              <a:t>classes</a:t>
            </a:r>
            <a:endParaRPr lang="es-CO" b="1" dirty="0"/>
          </a:p>
        </p:txBody>
      </p:sp>
      <p:graphicFrame>
        <p:nvGraphicFramePr>
          <p:cNvPr id="7" name="Tabla 6">
            <a:extLst>
              <a:ext uri="{FF2B5EF4-FFF2-40B4-BE49-F238E27FC236}">
                <a16:creationId xmlns:a16="http://schemas.microsoft.com/office/drawing/2014/main" id="{E2F727B1-B8F0-4A7B-AF1F-29C26D3EE6AB}"/>
              </a:ext>
            </a:extLst>
          </p:cNvPr>
          <p:cNvGraphicFramePr>
            <a:graphicFrameLocks noGrp="1"/>
          </p:cNvGraphicFramePr>
          <p:nvPr>
            <p:extLst>
              <p:ext uri="{D42A27DB-BD31-4B8C-83A1-F6EECF244321}">
                <p14:modId xmlns:p14="http://schemas.microsoft.com/office/powerpoint/2010/main" val="2101558665"/>
              </p:ext>
            </p:extLst>
          </p:nvPr>
        </p:nvGraphicFramePr>
        <p:xfrm>
          <a:off x="529389" y="2559369"/>
          <a:ext cx="10517413" cy="2999219"/>
        </p:xfrm>
        <a:graphic>
          <a:graphicData uri="http://schemas.openxmlformats.org/drawingml/2006/table">
            <a:tbl>
              <a:tblPr firstRow="1" bandRow="1">
                <a:tableStyleId>{5940675A-B579-460E-94D1-54222C63F5DA}</a:tableStyleId>
              </a:tblPr>
              <a:tblGrid>
                <a:gridCol w="2779167">
                  <a:extLst>
                    <a:ext uri="{9D8B030D-6E8A-4147-A177-3AD203B41FA5}">
                      <a16:colId xmlns:a16="http://schemas.microsoft.com/office/drawing/2014/main" val="2042971736"/>
                    </a:ext>
                  </a:extLst>
                </a:gridCol>
                <a:gridCol w="7738246">
                  <a:extLst>
                    <a:ext uri="{9D8B030D-6E8A-4147-A177-3AD203B41FA5}">
                      <a16:colId xmlns:a16="http://schemas.microsoft.com/office/drawing/2014/main" val="1767517351"/>
                    </a:ext>
                  </a:extLst>
                </a:gridCol>
              </a:tblGrid>
              <a:tr h="379285">
                <a:tc>
                  <a:txBody>
                    <a:bodyPr/>
                    <a:lstStyle/>
                    <a:p>
                      <a:r>
                        <a:rPr lang="es-ES" b="1" dirty="0" err="1"/>
                        <a:t>Class</a:t>
                      </a:r>
                      <a:endParaRPr lang="es-CO" b="1" dirty="0"/>
                    </a:p>
                  </a:txBody>
                  <a:tcPr/>
                </a:tc>
                <a:tc>
                  <a:txBody>
                    <a:bodyPr/>
                    <a:lstStyle/>
                    <a:p>
                      <a:r>
                        <a:rPr lang="es-ES" b="1" dirty="0" err="1"/>
                        <a:t>Description</a:t>
                      </a:r>
                      <a:endParaRPr lang="es-CO" b="1" dirty="0"/>
                    </a:p>
                  </a:txBody>
                  <a:tcPr/>
                </a:tc>
                <a:extLst>
                  <a:ext uri="{0D108BD9-81ED-4DB2-BD59-A6C34878D82A}">
                    <a16:rowId xmlns:a16="http://schemas.microsoft.com/office/drawing/2014/main" val="3098993174"/>
                  </a:ext>
                </a:extLst>
              </a:tr>
              <a:tr h="1232677">
                <a:tc>
                  <a:txBody>
                    <a:bodyPr/>
                    <a:lstStyle/>
                    <a:p>
                      <a:r>
                        <a:rPr lang="es-ES" b="1" dirty="0" err="1"/>
                        <a:t>SpatRaster</a:t>
                      </a:r>
                      <a:endParaRPr lang="es-CO" b="1" dirty="0"/>
                    </a:p>
                  </a:txBody>
                  <a:tcPr/>
                </a:tc>
                <a:tc>
                  <a:txBody>
                    <a:bodyPr/>
                    <a:lstStyle/>
                    <a:p>
                      <a:r>
                        <a:rPr lang="en-US" dirty="0"/>
                        <a:t>It </a:t>
                      </a:r>
                      <a:r>
                        <a:rPr lang="es-CO" sz="1800" b="0" i="0" kern="1200" dirty="0" err="1">
                          <a:solidFill>
                            <a:schemeClr val="tx1"/>
                          </a:solidFill>
                          <a:effectLst/>
                          <a:latin typeface="+mn-lt"/>
                          <a:ea typeface="+mn-ea"/>
                          <a:cs typeface="+mn-cs"/>
                        </a:rPr>
                        <a:t>represents</a:t>
                      </a:r>
                      <a:r>
                        <a:rPr lang="es-CO" sz="1800" b="0" i="0" kern="1200" dirty="0">
                          <a:solidFill>
                            <a:schemeClr val="tx1"/>
                          </a:solidFill>
                          <a:effectLst/>
                          <a:latin typeface="+mn-lt"/>
                          <a:ea typeface="+mn-ea"/>
                          <a:cs typeface="+mn-cs"/>
                        </a:rPr>
                        <a:t> </a:t>
                      </a:r>
                      <a:r>
                        <a:rPr lang="es-CO" sz="1800" b="0" i="0" kern="1200" dirty="0" err="1">
                          <a:solidFill>
                            <a:schemeClr val="tx1"/>
                          </a:solidFill>
                          <a:effectLst/>
                          <a:latin typeface="+mn-lt"/>
                          <a:ea typeface="+mn-ea"/>
                          <a:cs typeface="+mn-cs"/>
                        </a:rPr>
                        <a:t>multi-layer</a:t>
                      </a:r>
                      <a:r>
                        <a:rPr lang="es-CO" sz="1800" b="0" i="0" kern="1200" dirty="0">
                          <a:solidFill>
                            <a:schemeClr val="tx1"/>
                          </a:solidFill>
                          <a:effectLst/>
                          <a:latin typeface="+mn-lt"/>
                          <a:ea typeface="+mn-ea"/>
                          <a:cs typeface="+mn-cs"/>
                        </a:rPr>
                        <a:t> (variable) </a:t>
                      </a:r>
                      <a:r>
                        <a:rPr lang="es-CO" sz="1800" b="0" i="0" kern="1200" dirty="0" err="1">
                          <a:solidFill>
                            <a:schemeClr val="tx1"/>
                          </a:solidFill>
                          <a:effectLst/>
                          <a:latin typeface="+mn-lt"/>
                          <a:ea typeface="+mn-ea"/>
                          <a:cs typeface="+mn-cs"/>
                        </a:rPr>
                        <a:t>raster</a:t>
                      </a:r>
                      <a:r>
                        <a:rPr lang="es-CO" sz="1800" b="0" i="0" kern="1200" dirty="0">
                          <a:solidFill>
                            <a:schemeClr val="tx1"/>
                          </a:solidFill>
                          <a:effectLst/>
                          <a:latin typeface="+mn-lt"/>
                          <a:ea typeface="+mn-ea"/>
                          <a:cs typeface="+mn-cs"/>
                        </a:rPr>
                        <a:t> data. </a:t>
                      </a:r>
                      <a:r>
                        <a:rPr lang="es-CO" sz="1800" b="0" i="0" kern="1200" dirty="0" err="1">
                          <a:solidFill>
                            <a:schemeClr val="tx1"/>
                          </a:solidFill>
                          <a:effectLst/>
                          <a:latin typeface="+mn-lt"/>
                          <a:ea typeface="+mn-ea"/>
                          <a:cs typeface="+mn-cs"/>
                        </a:rPr>
                        <a:t>This</a:t>
                      </a:r>
                      <a:r>
                        <a:rPr lang="es-CO" sz="1800" b="0" i="0" kern="1200" dirty="0">
                          <a:solidFill>
                            <a:schemeClr val="tx1"/>
                          </a:solidFill>
                          <a:effectLst/>
                          <a:latin typeface="+mn-lt"/>
                          <a:ea typeface="+mn-ea"/>
                          <a:cs typeface="+mn-cs"/>
                        </a:rPr>
                        <a:t> </a:t>
                      </a:r>
                      <a:r>
                        <a:rPr lang="en-US" sz="1800" b="0" i="0" kern="1200" dirty="0">
                          <a:solidFill>
                            <a:schemeClr val="tx1"/>
                          </a:solidFill>
                          <a:effectLst/>
                          <a:latin typeface="+mn-lt"/>
                          <a:ea typeface="+mn-ea"/>
                          <a:cs typeface="+mn-cs"/>
                        </a:rPr>
                        <a:t>object stores a number of fundamental parameters that describe it. These include the number of columns and rows, the coordinates of its spatial extent (‘bounding box’), and the coordinate reference system (the ‘map projection’). </a:t>
                      </a:r>
                      <a:endParaRPr lang="es-CO" dirty="0"/>
                    </a:p>
                  </a:txBody>
                  <a:tcPr/>
                </a:tc>
                <a:extLst>
                  <a:ext uri="{0D108BD9-81ED-4DB2-BD59-A6C34878D82A}">
                    <a16:rowId xmlns:a16="http://schemas.microsoft.com/office/drawing/2014/main" val="3462817630"/>
                  </a:ext>
                </a:extLst>
              </a:tr>
              <a:tr h="663749">
                <a:tc>
                  <a:txBody>
                    <a:bodyPr/>
                    <a:lstStyle/>
                    <a:p>
                      <a:r>
                        <a:rPr lang="es-ES" b="1" dirty="0" err="1"/>
                        <a:t>SpatVector</a:t>
                      </a:r>
                      <a:endParaRPr lang="es-CO" dirty="0"/>
                    </a:p>
                  </a:txBody>
                  <a:tcPr/>
                </a:tc>
                <a:tc>
                  <a:txBody>
                    <a:bodyPr/>
                    <a:lstStyle/>
                    <a:p>
                      <a:r>
                        <a:rPr lang="en-US" dirty="0"/>
                        <a:t>It </a:t>
                      </a:r>
                      <a:r>
                        <a:rPr lang="en-US" sz="1800" b="0" i="0" kern="1200" dirty="0">
                          <a:solidFill>
                            <a:schemeClr val="tx1"/>
                          </a:solidFill>
                          <a:effectLst/>
                          <a:latin typeface="+mn-lt"/>
                          <a:ea typeface="+mn-ea"/>
                          <a:cs typeface="+mn-cs"/>
                        </a:rPr>
                        <a:t>represents “vector” data, that is, points, lines or polygon geometries and their tabular attributes.</a:t>
                      </a:r>
                      <a:endParaRPr lang="es-CO" dirty="0"/>
                    </a:p>
                  </a:txBody>
                  <a:tcPr/>
                </a:tc>
                <a:extLst>
                  <a:ext uri="{0D108BD9-81ED-4DB2-BD59-A6C34878D82A}">
                    <a16:rowId xmlns:a16="http://schemas.microsoft.com/office/drawing/2014/main" val="2967481585"/>
                  </a:ext>
                </a:extLst>
              </a:tr>
              <a:tr h="723508">
                <a:tc>
                  <a:txBody>
                    <a:bodyPr/>
                    <a:lstStyle/>
                    <a:p>
                      <a:r>
                        <a:rPr lang="es-ES" b="1" dirty="0" err="1"/>
                        <a:t>SpatExtent</a:t>
                      </a:r>
                      <a:endParaRPr lang="es-CO" dirty="0"/>
                    </a:p>
                  </a:txBody>
                  <a:tcPr/>
                </a:tc>
                <a:tc>
                  <a:txBody>
                    <a:bodyPr/>
                    <a:lstStyle/>
                    <a:p>
                      <a:r>
                        <a:rPr lang="es-CO" sz="1800" b="0" i="0" kern="1200" dirty="0" err="1">
                          <a:solidFill>
                            <a:schemeClr val="tx1"/>
                          </a:solidFill>
                          <a:effectLst/>
                          <a:latin typeface="+mn-lt"/>
                          <a:ea typeface="+mn-ea"/>
                          <a:cs typeface="+mn-cs"/>
                        </a:rPr>
                        <a:t>Class</a:t>
                      </a:r>
                      <a:r>
                        <a:rPr lang="es-CO" sz="1800" b="0" i="0" kern="1200" dirty="0">
                          <a:solidFill>
                            <a:schemeClr val="tx1"/>
                          </a:solidFill>
                          <a:effectLst/>
                          <a:latin typeface="+mn-lt"/>
                          <a:ea typeface="+mn-ea"/>
                          <a:cs typeface="+mn-cs"/>
                        </a:rPr>
                        <a:t> </a:t>
                      </a:r>
                      <a:r>
                        <a:rPr lang="es-CO" sz="1800" b="0" i="0" kern="1200" dirty="0" err="1">
                          <a:solidFill>
                            <a:schemeClr val="tx1"/>
                          </a:solidFill>
                          <a:effectLst/>
                          <a:latin typeface="+mn-lt"/>
                          <a:ea typeface="+mn-ea"/>
                          <a:cs typeface="+mn-cs"/>
                        </a:rPr>
                        <a:t>for</a:t>
                      </a:r>
                      <a:r>
                        <a:rPr lang="es-CO" sz="1800" b="0" i="0" kern="1200" dirty="0">
                          <a:solidFill>
                            <a:schemeClr val="tx1"/>
                          </a:solidFill>
                          <a:effectLst/>
                          <a:latin typeface="+mn-lt"/>
                          <a:ea typeface="+mn-ea"/>
                          <a:cs typeface="+mn-cs"/>
                        </a:rPr>
                        <a:t> </a:t>
                      </a:r>
                      <a:r>
                        <a:rPr lang="es-CO" sz="1800" b="0" i="0" kern="1200" dirty="0" err="1">
                          <a:solidFill>
                            <a:schemeClr val="tx1"/>
                          </a:solidFill>
                          <a:effectLst/>
                          <a:latin typeface="+mn-lt"/>
                          <a:ea typeface="+mn-ea"/>
                          <a:cs typeface="+mn-cs"/>
                        </a:rPr>
                        <a:t>spatial</a:t>
                      </a:r>
                      <a:r>
                        <a:rPr lang="es-CO" sz="1800" b="0" i="0" kern="1200" dirty="0">
                          <a:solidFill>
                            <a:schemeClr val="tx1"/>
                          </a:solidFill>
                          <a:effectLst/>
                          <a:latin typeface="+mn-lt"/>
                          <a:ea typeface="+mn-ea"/>
                          <a:cs typeface="+mn-cs"/>
                        </a:rPr>
                        <a:t> </a:t>
                      </a:r>
                      <a:r>
                        <a:rPr lang="es-CO" sz="1800" b="0" i="0" kern="1200" dirty="0" err="1">
                          <a:solidFill>
                            <a:schemeClr val="tx1"/>
                          </a:solidFill>
                          <a:effectLst/>
                          <a:latin typeface="+mn-lt"/>
                          <a:ea typeface="+mn-ea"/>
                          <a:cs typeface="+mn-cs"/>
                        </a:rPr>
                        <a:t>extent</a:t>
                      </a:r>
                      <a:endParaRPr lang="es-CO" dirty="0"/>
                    </a:p>
                  </a:txBody>
                  <a:tcPr/>
                </a:tc>
                <a:extLst>
                  <a:ext uri="{0D108BD9-81ED-4DB2-BD59-A6C34878D82A}">
                    <a16:rowId xmlns:a16="http://schemas.microsoft.com/office/drawing/2014/main" val="1921927979"/>
                  </a:ext>
                </a:extLst>
              </a:tr>
            </a:tbl>
          </a:graphicData>
        </a:graphic>
      </p:graphicFrame>
      <p:sp>
        <p:nvSpPr>
          <p:cNvPr id="10" name="Marcador de contenido 2">
            <a:extLst>
              <a:ext uri="{FF2B5EF4-FFF2-40B4-BE49-F238E27FC236}">
                <a16:creationId xmlns:a16="http://schemas.microsoft.com/office/drawing/2014/main" id="{FB8FC3EF-9567-46C3-8846-BD35F6FCC024}"/>
              </a:ext>
            </a:extLst>
          </p:cNvPr>
          <p:cNvSpPr>
            <a:spLocks noGrp="1"/>
          </p:cNvSpPr>
          <p:nvPr>
            <p:ph idx="1"/>
          </p:nvPr>
        </p:nvSpPr>
        <p:spPr>
          <a:xfrm>
            <a:off x="529389" y="1483875"/>
            <a:ext cx="10517412" cy="681809"/>
          </a:xfrm>
        </p:spPr>
        <p:txBody>
          <a:bodyPr>
            <a:normAutofit/>
          </a:bodyPr>
          <a:lstStyle/>
          <a:p>
            <a:pPr marL="0" indent="0">
              <a:buNone/>
            </a:pPr>
            <a:r>
              <a:rPr lang="en-US" sz="1800" dirty="0"/>
              <a:t>The package is built around a number of “classes” of which the </a:t>
            </a:r>
            <a:r>
              <a:rPr lang="en-US" sz="1800" b="1" dirty="0" err="1"/>
              <a:t>SpatRaster</a:t>
            </a:r>
            <a:r>
              <a:rPr lang="en-US" sz="1800" b="1" dirty="0"/>
              <a:t> </a:t>
            </a:r>
            <a:r>
              <a:rPr lang="en-US" sz="1800" dirty="0"/>
              <a:t>and </a:t>
            </a:r>
            <a:r>
              <a:rPr lang="en-US" sz="1800" b="1" dirty="0" err="1"/>
              <a:t>SpatVector</a:t>
            </a:r>
            <a:r>
              <a:rPr lang="en-US" sz="1800" b="1" dirty="0"/>
              <a:t> </a:t>
            </a:r>
            <a:r>
              <a:rPr lang="en-US" sz="1800" dirty="0"/>
              <a:t>are the most important</a:t>
            </a:r>
            <a:endParaRPr lang="es-CO" sz="1800" b="1" dirty="0"/>
          </a:p>
        </p:txBody>
      </p:sp>
    </p:spTree>
    <p:extLst>
      <p:ext uri="{BB962C8B-B14F-4D97-AF65-F5344CB8AC3E}">
        <p14:creationId xmlns:p14="http://schemas.microsoft.com/office/powerpoint/2010/main" val="2493397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9" y="485441"/>
            <a:ext cx="10515600" cy="765843"/>
          </a:xfrm>
        </p:spPr>
        <p:txBody>
          <a:bodyPr/>
          <a:lstStyle/>
          <a:p>
            <a:r>
              <a:rPr lang="es-ES" b="1" dirty="0"/>
              <a:t>Paquetes antiguos </a:t>
            </a:r>
            <a:endParaRPr lang="es-CO" b="1" dirty="0"/>
          </a:p>
        </p:txBody>
      </p:sp>
      <p:sp>
        <p:nvSpPr>
          <p:cNvPr id="4" name="Marcador de contenido 2">
            <a:extLst>
              <a:ext uri="{FF2B5EF4-FFF2-40B4-BE49-F238E27FC236}">
                <a16:creationId xmlns:a16="http://schemas.microsoft.com/office/drawing/2014/main" id="{B0860E46-06F5-4957-8D93-74F479EDE526}"/>
              </a:ext>
            </a:extLst>
          </p:cNvPr>
          <p:cNvSpPr>
            <a:spLocks noGrp="1"/>
          </p:cNvSpPr>
          <p:nvPr>
            <p:ph idx="1"/>
          </p:nvPr>
        </p:nvSpPr>
        <p:spPr>
          <a:xfrm>
            <a:off x="385011" y="1714751"/>
            <a:ext cx="4924926" cy="2346658"/>
          </a:xfrm>
        </p:spPr>
        <p:txBody>
          <a:bodyPr>
            <a:normAutofit/>
          </a:bodyPr>
          <a:lstStyle/>
          <a:p>
            <a:pPr marL="0" indent="0">
              <a:buNone/>
            </a:pPr>
            <a:r>
              <a:rPr lang="es-ES" sz="2400" dirty="0"/>
              <a:t>Antes del desarrollo del paquete </a:t>
            </a:r>
            <a:r>
              <a:rPr lang="es-ES" sz="2400" b="1" i="1" dirty="0" err="1"/>
              <a:t>sf</a:t>
            </a:r>
            <a:r>
              <a:rPr lang="es-ES" sz="2400" dirty="0"/>
              <a:t>, los siguientes paquetes eran los más utilizados:</a:t>
            </a:r>
          </a:p>
          <a:p>
            <a:pPr lvl="1"/>
            <a:r>
              <a:rPr lang="es-ES" b="1" i="1" dirty="0" err="1"/>
              <a:t>sp</a:t>
            </a:r>
            <a:r>
              <a:rPr lang="es-ES" b="1" i="1" dirty="0"/>
              <a:t>: </a:t>
            </a:r>
            <a:r>
              <a:rPr lang="es-ES" dirty="0"/>
              <a:t>representar y trabajar con datos vectoriales.</a:t>
            </a:r>
            <a:endParaRPr lang="es-ES" b="1" i="1" dirty="0"/>
          </a:p>
        </p:txBody>
      </p:sp>
      <p:sp>
        <p:nvSpPr>
          <p:cNvPr id="5" name="Marcador de contenido 2">
            <a:extLst>
              <a:ext uri="{FF2B5EF4-FFF2-40B4-BE49-F238E27FC236}">
                <a16:creationId xmlns:a16="http://schemas.microsoft.com/office/drawing/2014/main" id="{3A1DF376-83AA-4187-988D-2E224D2D4B77}"/>
              </a:ext>
            </a:extLst>
          </p:cNvPr>
          <p:cNvSpPr txBox="1">
            <a:spLocks/>
          </p:cNvSpPr>
          <p:nvPr/>
        </p:nvSpPr>
        <p:spPr>
          <a:xfrm>
            <a:off x="385011" y="3996573"/>
            <a:ext cx="4716378" cy="234665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s-ES" sz="2400" dirty="0"/>
          </a:p>
          <a:p>
            <a:pPr marL="0" indent="0">
              <a:buFont typeface="Arial" panose="020B0604020202020204" pitchFamily="34" charset="0"/>
              <a:buNone/>
            </a:pPr>
            <a:r>
              <a:rPr lang="es-ES" sz="2400" dirty="0"/>
              <a:t>De manera similar:</a:t>
            </a:r>
          </a:p>
          <a:p>
            <a:pPr lvl="1"/>
            <a:r>
              <a:rPr lang="es-ES" b="1" i="1" dirty="0" err="1"/>
              <a:t>rgdal</a:t>
            </a:r>
            <a:r>
              <a:rPr lang="es-ES" b="1" i="1" dirty="0"/>
              <a:t> </a:t>
            </a:r>
            <a:r>
              <a:rPr lang="es-ES" dirty="0"/>
              <a:t>(</a:t>
            </a:r>
            <a:r>
              <a:rPr lang="es-ES" dirty="0" err="1"/>
              <a:t>Bivand</a:t>
            </a:r>
            <a:r>
              <a:rPr lang="es-ES" dirty="0"/>
              <a:t>, </a:t>
            </a:r>
            <a:r>
              <a:rPr lang="es-ES" dirty="0" err="1"/>
              <a:t>Keitt</a:t>
            </a:r>
            <a:r>
              <a:rPr lang="es-ES" dirty="0"/>
              <a:t>, and </a:t>
            </a:r>
            <a:r>
              <a:rPr lang="es-ES" dirty="0" err="1"/>
              <a:t>Rowlingson</a:t>
            </a:r>
            <a:r>
              <a:rPr lang="es-ES" dirty="0"/>
              <a:t>, 2023)</a:t>
            </a:r>
          </a:p>
          <a:p>
            <a:pPr lvl="1"/>
            <a:r>
              <a:rPr lang="es-ES" b="1" i="1" dirty="0" err="1"/>
              <a:t>rgeos</a:t>
            </a:r>
            <a:r>
              <a:rPr lang="es-ES" b="1" i="1" dirty="0"/>
              <a:t> </a:t>
            </a:r>
            <a:r>
              <a:rPr lang="es-ES" dirty="0"/>
              <a:t>(</a:t>
            </a:r>
            <a:r>
              <a:rPr lang="es-ES" dirty="0" err="1"/>
              <a:t>Bivand</a:t>
            </a:r>
            <a:r>
              <a:rPr lang="es-ES" dirty="0"/>
              <a:t> and Rundel, 2022)</a:t>
            </a:r>
          </a:p>
          <a:p>
            <a:pPr lvl="1"/>
            <a:r>
              <a:rPr lang="es-ES" b="1" i="1" dirty="0" err="1"/>
              <a:t>maptools</a:t>
            </a:r>
            <a:r>
              <a:rPr lang="es-ES" b="1" i="1" dirty="0"/>
              <a:t> </a:t>
            </a:r>
            <a:r>
              <a:rPr lang="es-ES" dirty="0"/>
              <a:t>(</a:t>
            </a:r>
            <a:r>
              <a:rPr lang="es-ES" dirty="0" err="1"/>
              <a:t>Bivand</a:t>
            </a:r>
            <a:r>
              <a:rPr lang="es-ES" dirty="0"/>
              <a:t> and Lewin-</a:t>
            </a:r>
            <a:r>
              <a:rPr lang="es-ES" dirty="0" err="1"/>
              <a:t>Koh</a:t>
            </a:r>
            <a:r>
              <a:rPr lang="es-ES" dirty="0"/>
              <a:t>, 2022)</a:t>
            </a:r>
            <a:endParaRPr lang="es-ES" b="1" i="1" dirty="0"/>
          </a:p>
          <a:p>
            <a:pPr marL="0" indent="0">
              <a:buFont typeface="Arial" panose="020B0604020202020204" pitchFamily="34" charset="0"/>
              <a:buNone/>
            </a:pPr>
            <a:endParaRPr lang="es-ES" sz="2400" dirty="0"/>
          </a:p>
        </p:txBody>
      </p:sp>
      <p:sp>
        <p:nvSpPr>
          <p:cNvPr id="6" name="Marcador de contenido 2">
            <a:extLst>
              <a:ext uri="{FF2B5EF4-FFF2-40B4-BE49-F238E27FC236}">
                <a16:creationId xmlns:a16="http://schemas.microsoft.com/office/drawing/2014/main" id="{B5D633B4-261C-4DB2-BEA6-9A05855B20F9}"/>
              </a:ext>
            </a:extLst>
          </p:cNvPr>
          <p:cNvSpPr txBox="1">
            <a:spLocks/>
          </p:cNvSpPr>
          <p:nvPr/>
        </p:nvSpPr>
        <p:spPr>
          <a:xfrm>
            <a:off x="6096000" y="2055945"/>
            <a:ext cx="4716378" cy="2346658"/>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s-ES" sz="2400" dirty="0"/>
          </a:p>
          <a:p>
            <a:pPr marL="0" indent="0">
              <a:buFont typeface="Arial" panose="020B0604020202020204" pitchFamily="34" charset="0"/>
              <a:buNone/>
            </a:pPr>
            <a:r>
              <a:rPr lang="es-ES" sz="2400" dirty="0"/>
              <a:t>Añadir gráfico: número de descargas </a:t>
            </a:r>
            <a:r>
              <a:rPr lang="es-ES" sz="2400" dirty="0" err="1"/>
              <a:t>sf</a:t>
            </a:r>
            <a:r>
              <a:rPr lang="es-ES" sz="2400" dirty="0"/>
              <a:t> vs. </a:t>
            </a:r>
            <a:r>
              <a:rPr lang="es-ES" sz="2400" dirty="0" err="1"/>
              <a:t>sp</a:t>
            </a:r>
            <a:endParaRPr lang="es-ES" b="1" i="1" dirty="0"/>
          </a:p>
          <a:p>
            <a:pPr marL="0" indent="0">
              <a:buFont typeface="Arial" panose="020B0604020202020204" pitchFamily="34" charset="0"/>
              <a:buNone/>
            </a:pPr>
            <a:endParaRPr lang="es-ES" sz="2400" dirty="0"/>
          </a:p>
        </p:txBody>
      </p:sp>
    </p:spTree>
    <p:extLst>
      <p:ext uri="{BB962C8B-B14F-4D97-AF65-F5344CB8AC3E}">
        <p14:creationId xmlns:p14="http://schemas.microsoft.com/office/powerpoint/2010/main" val="41345041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9" y="251909"/>
            <a:ext cx="10515600" cy="765843"/>
          </a:xfrm>
        </p:spPr>
        <p:txBody>
          <a:bodyPr/>
          <a:lstStyle/>
          <a:p>
            <a:r>
              <a:rPr lang="es-ES" b="1" dirty="0"/>
              <a:t>Paquetes antiguos (cont.) </a:t>
            </a:r>
            <a:endParaRPr lang="es-CO" b="1" dirty="0"/>
          </a:p>
        </p:txBody>
      </p:sp>
      <p:pic>
        <p:nvPicPr>
          <p:cNvPr id="6" name="Imagen 5">
            <a:extLst>
              <a:ext uri="{FF2B5EF4-FFF2-40B4-BE49-F238E27FC236}">
                <a16:creationId xmlns:a16="http://schemas.microsoft.com/office/drawing/2014/main" id="{F2D49F36-8C25-4398-8807-117117CC3956}"/>
              </a:ext>
            </a:extLst>
          </p:cNvPr>
          <p:cNvPicPr>
            <a:picLocks noChangeAspect="1"/>
          </p:cNvPicPr>
          <p:nvPr/>
        </p:nvPicPr>
        <p:blipFill rotWithShape="1">
          <a:blip r:embed="rId2"/>
          <a:srcRect l="16630" t="21048" r="15760" b="16118"/>
          <a:stretch/>
        </p:blipFill>
        <p:spPr>
          <a:xfrm>
            <a:off x="1376778" y="815421"/>
            <a:ext cx="9555078" cy="4992604"/>
          </a:xfrm>
          <a:prstGeom prst="rect">
            <a:avLst/>
          </a:prstGeom>
        </p:spPr>
      </p:pic>
      <p:sp>
        <p:nvSpPr>
          <p:cNvPr id="7" name="CuadroTexto 6">
            <a:extLst>
              <a:ext uri="{FF2B5EF4-FFF2-40B4-BE49-F238E27FC236}">
                <a16:creationId xmlns:a16="http://schemas.microsoft.com/office/drawing/2014/main" id="{49FA8DC0-D61E-48AC-BEEB-9CA38CBC9E0C}"/>
              </a:ext>
            </a:extLst>
          </p:cNvPr>
          <p:cNvSpPr txBox="1"/>
          <p:nvPr/>
        </p:nvSpPr>
        <p:spPr>
          <a:xfrm>
            <a:off x="1641771" y="5934670"/>
            <a:ext cx="9290085" cy="830997"/>
          </a:xfrm>
          <a:prstGeom prst="rect">
            <a:avLst/>
          </a:prstGeom>
          <a:noFill/>
        </p:spPr>
        <p:txBody>
          <a:bodyPr wrap="square" rtlCol="0">
            <a:spAutoFit/>
          </a:bodyPr>
          <a:lstStyle/>
          <a:p>
            <a:r>
              <a:rPr lang="es-ES" sz="1600" b="1" dirty="0"/>
              <a:t>Figura 1:  </a:t>
            </a:r>
            <a:r>
              <a:rPr lang="es-ES" sz="1600" dirty="0"/>
              <a:t>Paquetes del CRAN que dependen (de manera directa o indirecta) de </a:t>
            </a:r>
            <a:r>
              <a:rPr lang="es-ES" sz="1600" dirty="0" err="1"/>
              <a:t>sp</a:t>
            </a:r>
            <a:r>
              <a:rPr lang="es-ES" sz="1600" dirty="0"/>
              <a:t>. </a:t>
            </a:r>
            <a:r>
              <a:rPr lang="es-ES" sz="1600" b="1" dirty="0"/>
              <a:t>Fuente: </a:t>
            </a:r>
            <a:r>
              <a:rPr lang="es-ES" sz="1600" dirty="0" err="1"/>
              <a:t>Bivand</a:t>
            </a:r>
            <a:r>
              <a:rPr lang="es-ES" sz="1600" dirty="0"/>
              <a:t>, </a:t>
            </a:r>
            <a:r>
              <a:rPr lang="es-ES" sz="1600" dirty="0" err="1"/>
              <a:t>Pebesma</a:t>
            </a:r>
            <a:r>
              <a:rPr lang="es-ES" sz="1600" dirty="0"/>
              <a:t>, Gómez-Rubio (2013)</a:t>
            </a:r>
          </a:p>
          <a:p>
            <a:endParaRPr lang="es-CO" sz="1600" b="1" dirty="0"/>
          </a:p>
        </p:txBody>
      </p:sp>
    </p:spTree>
    <p:extLst>
      <p:ext uri="{BB962C8B-B14F-4D97-AF65-F5344CB8AC3E}">
        <p14:creationId xmlns:p14="http://schemas.microsoft.com/office/powerpoint/2010/main" val="3590670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6190E1-B43F-4D14-80C4-323DFE5EFD84}"/>
              </a:ext>
            </a:extLst>
          </p:cNvPr>
          <p:cNvSpPr>
            <a:spLocks noGrp="1"/>
          </p:cNvSpPr>
          <p:nvPr>
            <p:ph type="title"/>
          </p:nvPr>
        </p:nvSpPr>
        <p:spPr/>
        <p:txBody>
          <a:bodyPr/>
          <a:lstStyle/>
          <a:p>
            <a:r>
              <a:rPr lang="es-ES" b="1" dirty="0"/>
              <a:t>Tipos de datos espaciales</a:t>
            </a:r>
            <a:endParaRPr lang="es-CO" dirty="0"/>
          </a:p>
        </p:txBody>
      </p:sp>
      <p:sp>
        <p:nvSpPr>
          <p:cNvPr id="3" name="Marcador de texto 2">
            <a:extLst>
              <a:ext uri="{FF2B5EF4-FFF2-40B4-BE49-F238E27FC236}">
                <a16:creationId xmlns:a16="http://schemas.microsoft.com/office/drawing/2014/main" id="{67DE8E7D-1D4B-493B-8051-91952FDB1C44}"/>
              </a:ext>
            </a:extLst>
          </p:cNvPr>
          <p:cNvSpPr>
            <a:spLocks noGrp="1"/>
          </p:cNvSpPr>
          <p:nvPr>
            <p:ph type="body" idx="1"/>
          </p:nvPr>
        </p:nvSpPr>
        <p:spPr/>
        <p:txBody>
          <a:bodyPr/>
          <a:lstStyle/>
          <a:p>
            <a:endParaRPr lang="es-CO"/>
          </a:p>
        </p:txBody>
      </p:sp>
    </p:spTree>
    <p:extLst>
      <p:ext uri="{BB962C8B-B14F-4D97-AF65-F5344CB8AC3E}">
        <p14:creationId xmlns:p14="http://schemas.microsoft.com/office/powerpoint/2010/main" val="15933934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9" y="549590"/>
            <a:ext cx="6400800" cy="934285"/>
          </a:xfrm>
        </p:spPr>
        <p:txBody>
          <a:bodyPr>
            <a:normAutofit/>
          </a:bodyPr>
          <a:lstStyle/>
          <a:p>
            <a:r>
              <a:rPr lang="es-ES" b="1" dirty="0"/>
              <a:t>Datos vectoriales</a:t>
            </a:r>
            <a:endParaRPr lang="es-CO" b="1" dirty="0"/>
          </a:p>
        </p:txBody>
      </p:sp>
      <p:sp>
        <p:nvSpPr>
          <p:cNvPr id="10" name="Marcador de contenido 2">
            <a:extLst>
              <a:ext uri="{FF2B5EF4-FFF2-40B4-BE49-F238E27FC236}">
                <a16:creationId xmlns:a16="http://schemas.microsoft.com/office/drawing/2014/main" id="{FB8FC3EF-9567-46C3-8846-BD35F6FCC024}"/>
              </a:ext>
            </a:extLst>
          </p:cNvPr>
          <p:cNvSpPr>
            <a:spLocks noGrp="1"/>
          </p:cNvSpPr>
          <p:nvPr>
            <p:ph idx="1"/>
          </p:nvPr>
        </p:nvSpPr>
        <p:spPr>
          <a:xfrm>
            <a:off x="529389" y="1523961"/>
            <a:ext cx="10804358" cy="1171114"/>
          </a:xfrm>
        </p:spPr>
        <p:txBody>
          <a:bodyPr>
            <a:normAutofit/>
          </a:bodyPr>
          <a:lstStyle/>
          <a:p>
            <a:pPr marL="0" indent="0">
              <a:buNone/>
            </a:pPr>
            <a:r>
              <a:rPr lang="en-US" sz="1800" b="1" dirty="0"/>
              <a:t>Vector data </a:t>
            </a:r>
            <a:r>
              <a:rPr lang="en-US" sz="1800" dirty="0"/>
              <a:t>is a general data model used to represent spatial features as points, lines, polygons, etc. with attributes.</a:t>
            </a:r>
          </a:p>
          <a:p>
            <a:pPr marL="0" indent="0">
              <a:buNone/>
            </a:pPr>
            <a:r>
              <a:rPr lang="en-US" sz="1800" dirty="0"/>
              <a:t>El </a:t>
            </a:r>
            <a:r>
              <a:rPr lang="en-US" sz="1800" dirty="0" err="1"/>
              <a:t>paquete</a:t>
            </a:r>
            <a:r>
              <a:rPr lang="en-US" sz="1800" dirty="0"/>
              <a:t> </a:t>
            </a:r>
            <a:r>
              <a:rPr lang="en-US" sz="1800" b="1" dirty="0"/>
              <a:t>sf </a:t>
            </a:r>
            <a:r>
              <a:rPr lang="en-US" sz="1800" dirty="0" err="1"/>
              <a:t>permite</a:t>
            </a:r>
            <a:r>
              <a:rPr lang="en-US" sz="1800" dirty="0"/>
              <a:t> </a:t>
            </a:r>
            <a:r>
              <a:rPr lang="en-US" sz="1800" dirty="0" err="1"/>
              <a:t>trabajar</a:t>
            </a:r>
            <a:r>
              <a:rPr lang="en-US" sz="1800" dirty="0"/>
              <a:t> con </a:t>
            </a:r>
            <a:r>
              <a:rPr lang="en-US" sz="1800" b="1" dirty="0"/>
              <a:t>vector data.</a:t>
            </a:r>
            <a:endParaRPr lang="en-US" sz="1800" dirty="0"/>
          </a:p>
          <a:p>
            <a:pPr marL="0" indent="0">
              <a:buNone/>
            </a:pPr>
            <a:endParaRPr lang="en-US" sz="1800" dirty="0"/>
          </a:p>
          <a:p>
            <a:pPr marL="0" indent="0">
              <a:buNone/>
            </a:pPr>
            <a:endParaRPr lang="en-US" sz="1800" dirty="0"/>
          </a:p>
          <a:p>
            <a:pPr marL="0" indent="0">
              <a:buNone/>
            </a:pPr>
            <a:endParaRPr lang="en-US" sz="1800" dirty="0"/>
          </a:p>
        </p:txBody>
      </p:sp>
      <p:pic>
        <p:nvPicPr>
          <p:cNvPr id="4" name="Imagen 3">
            <a:extLst>
              <a:ext uri="{FF2B5EF4-FFF2-40B4-BE49-F238E27FC236}">
                <a16:creationId xmlns:a16="http://schemas.microsoft.com/office/drawing/2014/main" id="{196FD564-7578-4CCA-BD4C-AAF8C081810F}"/>
              </a:ext>
            </a:extLst>
          </p:cNvPr>
          <p:cNvPicPr>
            <a:picLocks noChangeAspect="1"/>
          </p:cNvPicPr>
          <p:nvPr/>
        </p:nvPicPr>
        <p:blipFill rotWithShape="1">
          <a:blip r:embed="rId2">
            <a:extLst>
              <a:ext uri="{28A0092B-C50C-407E-A947-70E740481C1C}">
                <a14:useLocalDpi xmlns:a14="http://schemas.microsoft.com/office/drawing/2010/main" val="0"/>
              </a:ext>
            </a:extLst>
          </a:blip>
          <a:srcRect t="10689" b="12574"/>
          <a:stretch/>
        </p:blipFill>
        <p:spPr>
          <a:xfrm>
            <a:off x="385010" y="3313622"/>
            <a:ext cx="5261810" cy="2243193"/>
          </a:xfrm>
          <a:prstGeom prst="rect">
            <a:avLst/>
          </a:prstGeom>
        </p:spPr>
      </p:pic>
      <p:pic>
        <p:nvPicPr>
          <p:cNvPr id="9" name="Imagen 8">
            <a:extLst>
              <a:ext uri="{FF2B5EF4-FFF2-40B4-BE49-F238E27FC236}">
                <a16:creationId xmlns:a16="http://schemas.microsoft.com/office/drawing/2014/main" id="{B31A1DBB-936E-45DA-9BFC-9543F38D6B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1298" y="2775303"/>
            <a:ext cx="5975692" cy="3319829"/>
          </a:xfrm>
          <a:prstGeom prst="rect">
            <a:avLst/>
          </a:prstGeom>
        </p:spPr>
      </p:pic>
    </p:spTree>
    <p:extLst>
      <p:ext uri="{BB962C8B-B14F-4D97-AF65-F5344CB8AC3E}">
        <p14:creationId xmlns:p14="http://schemas.microsoft.com/office/powerpoint/2010/main" val="2046915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65612" y="165310"/>
            <a:ext cx="6400800" cy="934285"/>
          </a:xfrm>
        </p:spPr>
        <p:txBody>
          <a:bodyPr>
            <a:normAutofit fontScale="90000"/>
          </a:bodyPr>
          <a:lstStyle/>
          <a:p>
            <a:r>
              <a:rPr lang="es-ES" b="1" dirty="0"/>
              <a:t>Simple </a:t>
            </a:r>
            <a:r>
              <a:rPr lang="es-ES" b="1" dirty="0" err="1"/>
              <a:t>feature</a:t>
            </a:r>
            <a:r>
              <a:rPr lang="es-ES" b="1" dirty="0"/>
              <a:t> </a:t>
            </a:r>
            <a:r>
              <a:rPr lang="es-ES" b="1" dirty="0" err="1"/>
              <a:t>geometry</a:t>
            </a:r>
            <a:r>
              <a:rPr lang="es-ES" b="1" dirty="0"/>
              <a:t> </a:t>
            </a:r>
            <a:r>
              <a:rPr lang="es-ES" b="1" dirty="0" err="1"/>
              <a:t>types</a:t>
            </a:r>
            <a:endParaRPr lang="es-CO" b="1" dirty="0"/>
          </a:p>
        </p:txBody>
      </p:sp>
      <p:sp>
        <p:nvSpPr>
          <p:cNvPr id="3" name="Marcador de contenido 2">
            <a:extLst>
              <a:ext uri="{FF2B5EF4-FFF2-40B4-BE49-F238E27FC236}">
                <a16:creationId xmlns:a16="http://schemas.microsoft.com/office/drawing/2014/main" id="{F9AE357B-EC90-474A-BB21-295AD427F683}"/>
              </a:ext>
            </a:extLst>
          </p:cNvPr>
          <p:cNvSpPr>
            <a:spLocks noGrp="1"/>
          </p:cNvSpPr>
          <p:nvPr>
            <p:ph idx="1"/>
          </p:nvPr>
        </p:nvSpPr>
        <p:spPr>
          <a:xfrm>
            <a:off x="565612" y="1099595"/>
            <a:ext cx="10517413" cy="346186"/>
          </a:xfrm>
        </p:spPr>
        <p:txBody>
          <a:bodyPr>
            <a:normAutofit/>
          </a:bodyPr>
          <a:lstStyle/>
          <a:p>
            <a:pPr marL="0" indent="0">
              <a:buNone/>
            </a:pPr>
            <a:r>
              <a:rPr lang="es-ES" sz="1800" b="1" dirty="0"/>
              <a:t>Simple </a:t>
            </a:r>
            <a:r>
              <a:rPr lang="es-ES" sz="1800" b="1" dirty="0" err="1"/>
              <a:t>feature</a:t>
            </a:r>
            <a:r>
              <a:rPr lang="es-ES" sz="1800" b="1" dirty="0"/>
              <a:t> </a:t>
            </a:r>
            <a:r>
              <a:rPr lang="es-ES" sz="1800" b="1" dirty="0" err="1"/>
              <a:t>geometry</a:t>
            </a:r>
            <a:r>
              <a:rPr lang="es-ES" sz="1800" b="1" dirty="0"/>
              <a:t> </a:t>
            </a:r>
            <a:r>
              <a:rPr lang="es-ES" sz="1800" b="1" dirty="0" err="1"/>
              <a:t>types</a:t>
            </a:r>
            <a:r>
              <a:rPr lang="es-ES" sz="1800" b="1" dirty="0"/>
              <a:t>: </a:t>
            </a:r>
            <a:r>
              <a:rPr lang="es-ES" sz="1800" dirty="0" err="1"/>
              <a:t>There</a:t>
            </a:r>
            <a:r>
              <a:rPr lang="es-ES" sz="1800" dirty="0"/>
              <a:t> are </a:t>
            </a:r>
            <a:r>
              <a:rPr lang="es-ES" sz="1800" dirty="0" err="1"/>
              <a:t>seven</a:t>
            </a:r>
            <a:r>
              <a:rPr lang="es-ES" sz="1800" dirty="0"/>
              <a:t> simple </a:t>
            </a:r>
            <a:r>
              <a:rPr lang="es-ES" sz="1800" dirty="0" err="1"/>
              <a:t>feature</a:t>
            </a:r>
            <a:r>
              <a:rPr lang="es-ES" sz="1800" dirty="0"/>
              <a:t> </a:t>
            </a:r>
            <a:r>
              <a:rPr lang="es-ES" sz="1800" dirty="0" err="1"/>
              <a:t>types</a:t>
            </a:r>
            <a:r>
              <a:rPr lang="es-ES" sz="1800" dirty="0"/>
              <a:t> are </a:t>
            </a:r>
            <a:r>
              <a:rPr lang="es-ES" sz="1800" dirty="0" err="1"/>
              <a:t>the</a:t>
            </a:r>
            <a:r>
              <a:rPr lang="es-ES" sz="1800" dirty="0"/>
              <a:t> </a:t>
            </a:r>
            <a:r>
              <a:rPr lang="es-ES" sz="1800" dirty="0" err="1"/>
              <a:t>most</a:t>
            </a:r>
            <a:r>
              <a:rPr lang="es-ES" sz="1800" dirty="0"/>
              <a:t> </a:t>
            </a:r>
            <a:r>
              <a:rPr lang="es-ES" sz="1800" dirty="0" err="1"/>
              <a:t>common</a:t>
            </a:r>
            <a:r>
              <a:rPr lang="es-ES" sz="1800" dirty="0"/>
              <a:t>:</a:t>
            </a:r>
          </a:p>
          <a:p>
            <a:endParaRPr lang="es-ES" sz="1800" b="1" dirty="0"/>
          </a:p>
          <a:p>
            <a:endParaRPr lang="es-ES" sz="1800" dirty="0"/>
          </a:p>
          <a:p>
            <a:endParaRPr lang="es-CO" sz="1800" b="1" dirty="0"/>
          </a:p>
        </p:txBody>
      </p:sp>
      <p:sp>
        <p:nvSpPr>
          <p:cNvPr id="7" name="Marcador de contenido 2">
            <a:extLst>
              <a:ext uri="{FF2B5EF4-FFF2-40B4-BE49-F238E27FC236}">
                <a16:creationId xmlns:a16="http://schemas.microsoft.com/office/drawing/2014/main" id="{E083584A-2110-4834-BC6F-373BA782DD05}"/>
              </a:ext>
            </a:extLst>
          </p:cNvPr>
          <p:cNvSpPr txBox="1">
            <a:spLocks/>
          </p:cNvSpPr>
          <p:nvPr/>
        </p:nvSpPr>
        <p:spPr>
          <a:xfrm>
            <a:off x="565612" y="5794451"/>
            <a:ext cx="10517413" cy="8704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1800" dirty="0"/>
              <a:t>Algunas menos conocidas: </a:t>
            </a:r>
            <a:r>
              <a:rPr lang="es-ES" sz="1800" b="1" dirty="0"/>
              <a:t>CIRCULARSTRING, COMPOUNDCURVE, CURVEPOLYGON, MULTICURVE, MULTISURFACE, CURVE, SURFACE, POLYHEDRALSURFACE, TIN, TRIANGLE. </a:t>
            </a:r>
            <a:r>
              <a:rPr lang="es-ES" sz="1800" dirty="0"/>
              <a:t>(Véase: https://r-spatial.github.io/sf/articles/sf1.html).</a:t>
            </a:r>
          </a:p>
          <a:p>
            <a:endParaRPr lang="es-ES" sz="1800" b="1" dirty="0"/>
          </a:p>
          <a:p>
            <a:endParaRPr lang="es-ES" sz="1800" dirty="0"/>
          </a:p>
          <a:p>
            <a:endParaRPr lang="es-CO" sz="1800" b="1" dirty="0"/>
          </a:p>
        </p:txBody>
      </p:sp>
      <p:graphicFrame>
        <p:nvGraphicFramePr>
          <p:cNvPr id="4" name="Tabla 3">
            <a:extLst>
              <a:ext uri="{FF2B5EF4-FFF2-40B4-BE49-F238E27FC236}">
                <a16:creationId xmlns:a16="http://schemas.microsoft.com/office/drawing/2014/main" id="{035F1677-7B22-4537-8BCC-410FA2692CD4}"/>
              </a:ext>
            </a:extLst>
          </p:cNvPr>
          <p:cNvGraphicFramePr>
            <a:graphicFrameLocks noGrp="1"/>
          </p:cNvGraphicFramePr>
          <p:nvPr>
            <p:extLst>
              <p:ext uri="{D42A27DB-BD31-4B8C-83A1-F6EECF244321}">
                <p14:modId xmlns:p14="http://schemas.microsoft.com/office/powerpoint/2010/main" val="1967250621"/>
              </p:ext>
            </p:extLst>
          </p:nvPr>
        </p:nvGraphicFramePr>
        <p:xfrm>
          <a:off x="565612" y="1505043"/>
          <a:ext cx="10517413" cy="4062690"/>
        </p:xfrm>
        <a:graphic>
          <a:graphicData uri="http://schemas.openxmlformats.org/drawingml/2006/table">
            <a:tbl>
              <a:tblPr firstRow="1" bandRow="1">
                <a:tableStyleId>{5940675A-B579-460E-94D1-54222C63F5DA}</a:tableStyleId>
              </a:tblPr>
              <a:tblGrid>
                <a:gridCol w="2779167">
                  <a:extLst>
                    <a:ext uri="{9D8B030D-6E8A-4147-A177-3AD203B41FA5}">
                      <a16:colId xmlns:a16="http://schemas.microsoft.com/office/drawing/2014/main" val="2042971736"/>
                    </a:ext>
                  </a:extLst>
                </a:gridCol>
                <a:gridCol w="7738246">
                  <a:extLst>
                    <a:ext uri="{9D8B030D-6E8A-4147-A177-3AD203B41FA5}">
                      <a16:colId xmlns:a16="http://schemas.microsoft.com/office/drawing/2014/main" val="1767517351"/>
                    </a:ext>
                  </a:extLst>
                </a:gridCol>
              </a:tblGrid>
              <a:tr h="418035">
                <a:tc>
                  <a:txBody>
                    <a:bodyPr/>
                    <a:lstStyle/>
                    <a:p>
                      <a:r>
                        <a:rPr lang="es-ES" b="1" dirty="0" err="1"/>
                        <a:t>Type</a:t>
                      </a:r>
                      <a:endParaRPr lang="es-CO" b="1" dirty="0"/>
                    </a:p>
                  </a:txBody>
                  <a:tcPr/>
                </a:tc>
                <a:tc>
                  <a:txBody>
                    <a:bodyPr/>
                    <a:lstStyle/>
                    <a:p>
                      <a:r>
                        <a:rPr lang="es-ES" b="1" dirty="0" err="1"/>
                        <a:t>Description</a:t>
                      </a:r>
                      <a:endParaRPr lang="es-CO" b="1" dirty="0"/>
                    </a:p>
                  </a:txBody>
                  <a:tcPr/>
                </a:tc>
                <a:extLst>
                  <a:ext uri="{0D108BD9-81ED-4DB2-BD59-A6C34878D82A}">
                    <a16:rowId xmlns:a16="http://schemas.microsoft.com/office/drawing/2014/main" val="3098993174"/>
                  </a:ext>
                </a:extLst>
              </a:tr>
              <a:tr h="418035">
                <a:tc>
                  <a:txBody>
                    <a:bodyPr/>
                    <a:lstStyle/>
                    <a:p>
                      <a:r>
                        <a:rPr lang="es-ES" dirty="0"/>
                        <a:t>POINT</a:t>
                      </a:r>
                      <a:endParaRPr lang="es-CO" dirty="0"/>
                    </a:p>
                  </a:txBody>
                  <a:tcPr/>
                </a:tc>
                <a:tc>
                  <a:txBody>
                    <a:bodyPr/>
                    <a:lstStyle/>
                    <a:p>
                      <a:r>
                        <a:rPr lang="en-US" dirty="0"/>
                        <a:t>Zero-dimensional geometry containing a single point</a:t>
                      </a:r>
                      <a:endParaRPr lang="es-CO" dirty="0"/>
                    </a:p>
                  </a:txBody>
                  <a:tcPr/>
                </a:tc>
                <a:extLst>
                  <a:ext uri="{0D108BD9-81ED-4DB2-BD59-A6C34878D82A}">
                    <a16:rowId xmlns:a16="http://schemas.microsoft.com/office/drawing/2014/main" val="3462817630"/>
                  </a:ext>
                </a:extLst>
              </a:tr>
              <a:tr h="418035">
                <a:tc>
                  <a:txBody>
                    <a:bodyPr/>
                    <a:lstStyle/>
                    <a:p>
                      <a:r>
                        <a:rPr lang="es-ES" dirty="0"/>
                        <a:t>LINESTRING</a:t>
                      </a:r>
                      <a:endParaRPr lang="es-CO" dirty="0"/>
                    </a:p>
                  </a:txBody>
                  <a:tcPr/>
                </a:tc>
                <a:tc>
                  <a:txBody>
                    <a:bodyPr/>
                    <a:lstStyle/>
                    <a:p>
                      <a:r>
                        <a:rPr lang="en-US" dirty="0"/>
                        <a:t>Sequence of points connected by straight, non-self intersecting line segments; one-dimensional geometry</a:t>
                      </a:r>
                      <a:endParaRPr lang="es-CO" dirty="0"/>
                    </a:p>
                  </a:txBody>
                  <a:tcPr/>
                </a:tc>
                <a:extLst>
                  <a:ext uri="{0D108BD9-81ED-4DB2-BD59-A6C34878D82A}">
                    <a16:rowId xmlns:a16="http://schemas.microsoft.com/office/drawing/2014/main" val="2967481585"/>
                  </a:ext>
                </a:extLst>
              </a:tr>
              <a:tr h="418035">
                <a:tc>
                  <a:txBody>
                    <a:bodyPr/>
                    <a:lstStyle/>
                    <a:p>
                      <a:r>
                        <a:rPr lang="es-ES" dirty="0"/>
                        <a:t>POLYGON</a:t>
                      </a:r>
                      <a:endParaRPr lang="es-CO" dirty="0"/>
                    </a:p>
                  </a:txBody>
                  <a:tcPr/>
                </a:tc>
                <a:tc>
                  <a:txBody>
                    <a:bodyPr/>
                    <a:lstStyle/>
                    <a:p>
                      <a:r>
                        <a:rPr lang="en-US" dirty="0"/>
                        <a:t>geometry with a positive area (two-dimensional); sequence of points form a closed, non-self intersecting ring; the first ring denotes the exterior ring, zero or more subsequent rings denote holes in this exterior ring</a:t>
                      </a:r>
                      <a:endParaRPr lang="es-CO" dirty="0"/>
                    </a:p>
                  </a:txBody>
                  <a:tcPr/>
                </a:tc>
                <a:extLst>
                  <a:ext uri="{0D108BD9-81ED-4DB2-BD59-A6C34878D82A}">
                    <a16:rowId xmlns:a16="http://schemas.microsoft.com/office/drawing/2014/main" val="1921927979"/>
                  </a:ext>
                </a:extLst>
              </a:tr>
              <a:tr h="418035">
                <a:tc>
                  <a:txBody>
                    <a:bodyPr/>
                    <a:lstStyle/>
                    <a:p>
                      <a:r>
                        <a:rPr lang="es-ES" dirty="0"/>
                        <a:t>MULTIPOINT</a:t>
                      </a:r>
                      <a:endParaRPr lang="es-CO" dirty="0"/>
                    </a:p>
                  </a:txBody>
                  <a:tcPr/>
                </a:tc>
                <a:tc>
                  <a:txBody>
                    <a:bodyPr/>
                    <a:lstStyle/>
                    <a:p>
                      <a:r>
                        <a:rPr lang="es-CO" dirty="0">
                          <a:solidFill>
                            <a:srgbClr val="212529"/>
                          </a:solidFill>
                          <a:effectLst/>
                        </a:rPr>
                        <a:t>Set </a:t>
                      </a:r>
                      <a:r>
                        <a:rPr lang="es-CO" dirty="0" err="1">
                          <a:solidFill>
                            <a:srgbClr val="212529"/>
                          </a:solidFill>
                          <a:effectLst/>
                        </a:rPr>
                        <a:t>of</a:t>
                      </a:r>
                      <a:r>
                        <a:rPr lang="es-CO" dirty="0">
                          <a:solidFill>
                            <a:srgbClr val="212529"/>
                          </a:solidFill>
                          <a:effectLst/>
                        </a:rPr>
                        <a:t> </a:t>
                      </a:r>
                      <a:r>
                        <a:rPr lang="es-CO" dirty="0" err="1">
                          <a:solidFill>
                            <a:srgbClr val="212529"/>
                          </a:solidFill>
                          <a:effectLst/>
                        </a:rPr>
                        <a:t>points</a:t>
                      </a:r>
                      <a:endParaRPr lang="es-CO" dirty="0">
                        <a:solidFill>
                          <a:srgbClr val="212529"/>
                        </a:solidFill>
                        <a:effectLst/>
                      </a:endParaRPr>
                    </a:p>
                  </a:txBody>
                  <a:tcPr/>
                </a:tc>
                <a:extLst>
                  <a:ext uri="{0D108BD9-81ED-4DB2-BD59-A6C34878D82A}">
                    <a16:rowId xmlns:a16="http://schemas.microsoft.com/office/drawing/2014/main" val="3613025909"/>
                  </a:ext>
                </a:extLst>
              </a:tr>
              <a:tr h="418035">
                <a:tc>
                  <a:txBody>
                    <a:bodyPr/>
                    <a:lstStyle/>
                    <a:p>
                      <a:r>
                        <a:rPr lang="es-ES" dirty="0"/>
                        <a:t>MULTILINESTRING</a:t>
                      </a:r>
                      <a:endParaRPr lang="es-CO" dirty="0"/>
                    </a:p>
                  </a:txBody>
                  <a:tcPr/>
                </a:tc>
                <a:tc>
                  <a:txBody>
                    <a:bodyPr/>
                    <a:lstStyle/>
                    <a:p>
                      <a:r>
                        <a:rPr lang="es-ES" dirty="0"/>
                        <a:t>Set </a:t>
                      </a:r>
                      <a:r>
                        <a:rPr lang="es-ES" dirty="0" err="1"/>
                        <a:t>of</a:t>
                      </a:r>
                      <a:r>
                        <a:rPr lang="es-ES" dirty="0"/>
                        <a:t> </a:t>
                      </a:r>
                      <a:r>
                        <a:rPr lang="es-CO" sz="1800" b="0" i="0" kern="1200" dirty="0" err="1">
                          <a:solidFill>
                            <a:schemeClr val="tx1"/>
                          </a:solidFill>
                          <a:effectLst/>
                          <a:latin typeface="+mn-lt"/>
                          <a:ea typeface="+mn-ea"/>
                          <a:cs typeface="+mn-cs"/>
                        </a:rPr>
                        <a:t>linestrings</a:t>
                      </a:r>
                      <a:endParaRPr lang="es-CO" dirty="0"/>
                    </a:p>
                  </a:txBody>
                  <a:tcPr/>
                </a:tc>
                <a:extLst>
                  <a:ext uri="{0D108BD9-81ED-4DB2-BD59-A6C34878D82A}">
                    <a16:rowId xmlns:a16="http://schemas.microsoft.com/office/drawing/2014/main" val="7769007"/>
                  </a:ext>
                </a:extLst>
              </a:tr>
              <a:tr h="418035">
                <a:tc>
                  <a:txBody>
                    <a:bodyPr/>
                    <a:lstStyle/>
                    <a:p>
                      <a:r>
                        <a:rPr lang="es-CO" dirty="0"/>
                        <a:t>MULTIPOLYGON</a:t>
                      </a:r>
                    </a:p>
                  </a:txBody>
                  <a:tcPr/>
                </a:tc>
                <a:tc>
                  <a:txBody>
                    <a:bodyPr/>
                    <a:lstStyle/>
                    <a:p>
                      <a:r>
                        <a:rPr lang="es-ES" dirty="0"/>
                        <a:t>Set </a:t>
                      </a:r>
                      <a:r>
                        <a:rPr lang="es-ES" dirty="0" err="1"/>
                        <a:t>of</a:t>
                      </a:r>
                      <a:r>
                        <a:rPr lang="es-ES" dirty="0"/>
                        <a:t> </a:t>
                      </a:r>
                      <a:r>
                        <a:rPr lang="es-ES" dirty="0" err="1"/>
                        <a:t>polygons</a:t>
                      </a:r>
                      <a:endParaRPr lang="es-CO" dirty="0"/>
                    </a:p>
                  </a:txBody>
                  <a:tcPr/>
                </a:tc>
                <a:extLst>
                  <a:ext uri="{0D108BD9-81ED-4DB2-BD59-A6C34878D82A}">
                    <a16:rowId xmlns:a16="http://schemas.microsoft.com/office/drawing/2014/main" val="4047539238"/>
                  </a:ext>
                </a:extLst>
              </a:tr>
              <a:tr h="418035">
                <a:tc>
                  <a:txBody>
                    <a:bodyPr/>
                    <a:lstStyle/>
                    <a:p>
                      <a:r>
                        <a:rPr lang="es-CO" dirty="0"/>
                        <a:t>GEOMETRYCOLLECTION</a:t>
                      </a:r>
                    </a:p>
                  </a:txBody>
                  <a:tcPr/>
                </a:tc>
                <a:tc>
                  <a:txBody>
                    <a:bodyPr/>
                    <a:lstStyle/>
                    <a:p>
                      <a:r>
                        <a:rPr lang="es-ES" dirty="0"/>
                        <a:t>Set </a:t>
                      </a:r>
                      <a:r>
                        <a:rPr lang="es-ES" dirty="0" err="1"/>
                        <a:t>of</a:t>
                      </a:r>
                      <a:r>
                        <a:rPr lang="es-ES" dirty="0"/>
                        <a:t> </a:t>
                      </a:r>
                      <a:r>
                        <a:rPr lang="es-ES" dirty="0" err="1"/>
                        <a:t>geometries</a:t>
                      </a:r>
                      <a:r>
                        <a:rPr lang="es-ES" dirty="0"/>
                        <a:t> </a:t>
                      </a:r>
                      <a:r>
                        <a:rPr lang="es-ES" dirty="0" err="1"/>
                        <a:t>of</a:t>
                      </a:r>
                      <a:r>
                        <a:rPr lang="es-ES" dirty="0"/>
                        <a:t> </a:t>
                      </a:r>
                      <a:r>
                        <a:rPr lang="es-ES" dirty="0" err="1"/>
                        <a:t>any</a:t>
                      </a:r>
                      <a:r>
                        <a:rPr lang="es-ES" dirty="0"/>
                        <a:t> </a:t>
                      </a:r>
                      <a:r>
                        <a:rPr lang="es-ES" dirty="0" err="1"/>
                        <a:t>type</a:t>
                      </a:r>
                      <a:r>
                        <a:rPr lang="es-ES" dirty="0"/>
                        <a:t> (</a:t>
                      </a:r>
                      <a:r>
                        <a:rPr lang="es-ES" dirty="0" err="1"/>
                        <a:t>except</a:t>
                      </a:r>
                      <a:r>
                        <a:rPr lang="es-ES" dirty="0"/>
                        <a:t> GEOMETRYCOLLECTION).</a:t>
                      </a:r>
                      <a:endParaRPr lang="es-CO" dirty="0"/>
                    </a:p>
                  </a:txBody>
                  <a:tcPr/>
                </a:tc>
                <a:extLst>
                  <a:ext uri="{0D108BD9-81ED-4DB2-BD59-A6C34878D82A}">
                    <a16:rowId xmlns:a16="http://schemas.microsoft.com/office/drawing/2014/main" val="2332369644"/>
                  </a:ext>
                </a:extLst>
              </a:tr>
            </a:tbl>
          </a:graphicData>
        </a:graphic>
      </p:graphicFrame>
    </p:spTree>
    <p:extLst>
      <p:ext uri="{BB962C8B-B14F-4D97-AF65-F5344CB8AC3E}">
        <p14:creationId xmlns:p14="http://schemas.microsoft.com/office/powerpoint/2010/main" val="17484950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65612" y="165310"/>
            <a:ext cx="6400800" cy="934285"/>
          </a:xfrm>
        </p:spPr>
        <p:txBody>
          <a:bodyPr>
            <a:normAutofit/>
          </a:bodyPr>
          <a:lstStyle/>
          <a:p>
            <a:r>
              <a:rPr lang="es-ES" b="1" dirty="0"/>
              <a:t>Formato </a:t>
            </a:r>
            <a:r>
              <a:rPr lang="es-ES" b="1" dirty="0" err="1"/>
              <a:t>Shapefile</a:t>
            </a:r>
            <a:endParaRPr lang="es-CO" b="1" dirty="0"/>
          </a:p>
        </p:txBody>
      </p:sp>
      <p:sp>
        <p:nvSpPr>
          <p:cNvPr id="3" name="Marcador de contenido 2">
            <a:extLst>
              <a:ext uri="{FF2B5EF4-FFF2-40B4-BE49-F238E27FC236}">
                <a16:creationId xmlns:a16="http://schemas.microsoft.com/office/drawing/2014/main" id="{F9AE357B-EC90-474A-BB21-295AD427F683}"/>
              </a:ext>
            </a:extLst>
          </p:cNvPr>
          <p:cNvSpPr>
            <a:spLocks noGrp="1"/>
          </p:cNvSpPr>
          <p:nvPr>
            <p:ph idx="1"/>
          </p:nvPr>
        </p:nvSpPr>
        <p:spPr>
          <a:xfrm>
            <a:off x="541550" y="1099595"/>
            <a:ext cx="4985793" cy="4946363"/>
          </a:xfrm>
        </p:spPr>
        <p:txBody>
          <a:bodyPr>
            <a:normAutofit fontScale="85000" lnSpcReduction="20000"/>
          </a:bodyPr>
          <a:lstStyle/>
          <a:p>
            <a:endParaRPr lang="es-ES" sz="1800" dirty="0"/>
          </a:p>
          <a:p>
            <a:pPr marL="0" indent="0">
              <a:buNone/>
            </a:pPr>
            <a:r>
              <a:rPr lang="es-ES" sz="1800" dirty="0"/>
              <a:t>El formato </a:t>
            </a:r>
            <a:r>
              <a:rPr lang="es-ES" sz="1800" b="1" dirty="0" err="1"/>
              <a:t>shapefile</a:t>
            </a:r>
            <a:r>
              <a:rPr lang="es-ES" sz="1800" b="1" dirty="0"/>
              <a:t> </a:t>
            </a:r>
            <a:r>
              <a:rPr lang="es-ES" sz="1800" dirty="0"/>
              <a:t>permite almacenar datos vectoriales (puntos, líneas, polígonos, etc.)</a:t>
            </a:r>
          </a:p>
          <a:p>
            <a:pPr marL="0" indent="0">
              <a:buNone/>
            </a:pPr>
            <a:r>
              <a:rPr lang="es-ES" sz="1800" dirty="0"/>
              <a:t>Un </a:t>
            </a:r>
            <a:r>
              <a:rPr lang="es-ES" sz="1800" b="1" dirty="0" err="1"/>
              <a:t>shapefile</a:t>
            </a:r>
            <a:r>
              <a:rPr lang="es-ES" sz="1800" dirty="0"/>
              <a:t> no es un solo archivo, sino un conjunto de archivos relacionados.</a:t>
            </a:r>
          </a:p>
          <a:p>
            <a:pPr marL="0" indent="0">
              <a:buNone/>
            </a:pPr>
            <a:r>
              <a:rPr lang="es-ES" sz="1800" dirty="0"/>
              <a:t>Archivos principales de un </a:t>
            </a:r>
            <a:r>
              <a:rPr lang="es-ES" sz="1800" dirty="0" err="1"/>
              <a:t>shapefile</a:t>
            </a:r>
            <a:endParaRPr lang="es-ES" sz="1800" dirty="0"/>
          </a:p>
          <a:p>
            <a:pPr marL="0" indent="0">
              <a:buNone/>
            </a:pPr>
            <a:endParaRPr lang="es-ES" sz="1800" dirty="0"/>
          </a:p>
          <a:p>
            <a:pPr marL="0" indent="0">
              <a:buNone/>
            </a:pPr>
            <a:r>
              <a:rPr lang="es-ES" sz="1800" b="1" dirty="0"/>
              <a:t>Obligatorios:</a:t>
            </a:r>
          </a:p>
          <a:p>
            <a:pPr marL="0" indent="0">
              <a:buNone/>
            </a:pPr>
            <a:r>
              <a:rPr lang="es-ES" sz="1800" dirty="0"/>
              <a:t>.</a:t>
            </a:r>
            <a:r>
              <a:rPr lang="es-ES" sz="1800" dirty="0" err="1"/>
              <a:t>shp</a:t>
            </a:r>
            <a:r>
              <a:rPr lang="es-ES" sz="1800" dirty="0"/>
              <a:t>: contiene los datos de geometría (puntos, líneas o polígonos).</a:t>
            </a:r>
          </a:p>
          <a:p>
            <a:pPr marL="0" indent="0">
              <a:buNone/>
            </a:pPr>
            <a:r>
              <a:rPr lang="es-ES" sz="1800" dirty="0"/>
              <a:t>.</a:t>
            </a:r>
            <a:r>
              <a:rPr lang="es-ES" sz="1800" dirty="0" err="1"/>
              <a:t>shx</a:t>
            </a:r>
            <a:r>
              <a:rPr lang="es-ES" sz="1800" dirty="0"/>
              <a:t>: índice posicional de la geometría.</a:t>
            </a:r>
          </a:p>
          <a:p>
            <a:pPr marL="0" indent="0">
              <a:buNone/>
            </a:pPr>
            <a:r>
              <a:rPr lang="es-ES" sz="1800" dirty="0"/>
              <a:t>.</a:t>
            </a:r>
            <a:r>
              <a:rPr lang="es-ES" sz="1800" dirty="0" err="1"/>
              <a:t>dbf</a:t>
            </a:r>
            <a:r>
              <a:rPr lang="es-ES" sz="1800" dirty="0"/>
              <a:t>: tabla de atributos asociada a cada geometría.</a:t>
            </a:r>
          </a:p>
          <a:p>
            <a:pPr marL="0" indent="0">
              <a:buNone/>
            </a:pPr>
            <a:endParaRPr lang="es-ES" sz="1800" dirty="0"/>
          </a:p>
          <a:p>
            <a:pPr marL="0" indent="0">
              <a:buNone/>
            </a:pPr>
            <a:r>
              <a:rPr lang="es-ES" sz="1800" b="1" dirty="0"/>
              <a:t>Opcionales:</a:t>
            </a:r>
          </a:p>
          <a:p>
            <a:pPr marL="0" indent="0">
              <a:buNone/>
            </a:pPr>
            <a:r>
              <a:rPr lang="es-ES" sz="1800" dirty="0"/>
              <a:t>.</a:t>
            </a:r>
            <a:r>
              <a:rPr lang="es-ES" sz="1800" dirty="0" err="1"/>
              <a:t>prj</a:t>
            </a:r>
            <a:r>
              <a:rPr lang="es-ES" sz="1800" dirty="0"/>
              <a:t>: archivo de texto con la descripción del sistema de proyección y coordenadas.</a:t>
            </a:r>
          </a:p>
          <a:p>
            <a:pPr marL="0" indent="0">
              <a:buNone/>
            </a:pPr>
            <a:r>
              <a:rPr lang="es-ES" sz="1800" dirty="0"/>
              <a:t>.</a:t>
            </a:r>
            <a:r>
              <a:rPr lang="es-ES" sz="1800" dirty="0" err="1"/>
              <a:t>sbn</a:t>
            </a:r>
            <a:r>
              <a:rPr lang="es-ES" sz="1800" dirty="0"/>
              <a:t> y .</a:t>
            </a:r>
            <a:r>
              <a:rPr lang="es-ES" sz="1800" dirty="0" err="1"/>
              <a:t>sbx</a:t>
            </a:r>
            <a:r>
              <a:rPr lang="es-ES" sz="1800" dirty="0"/>
              <a:t>: índices espaciales para mejorar la búsqueda y visualización.</a:t>
            </a:r>
          </a:p>
          <a:p>
            <a:pPr marL="0" indent="0">
              <a:buNone/>
            </a:pPr>
            <a:r>
              <a:rPr lang="es-ES" sz="1800" dirty="0"/>
              <a:t>.shp.xml: metadatos espaciales en formato XML.</a:t>
            </a:r>
          </a:p>
          <a:p>
            <a:pPr marL="0" indent="0">
              <a:buNone/>
            </a:pPr>
            <a:endParaRPr lang="es-ES" sz="1800" dirty="0"/>
          </a:p>
          <a:p>
            <a:pPr marL="0" indent="0">
              <a:buNone/>
            </a:pPr>
            <a:endParaRPr lang="es-CO" sz="1800" b="1" dirty="0"/>
          </a:p>
        </p:txBody>
      </p:sp>
      <p:pic>
        <p:nvPicPr>
          <p:cNvPr id="8" name="Imagen 7">
            <a:extLst>
              <a:ext uri="{FF2B5EF4-FFF2-40B4-BE49-F238E27FC236}">
                <a16:creationId xmlns:a16="http://schemas.microsoft.com/office/drawing/2014/main" id="{783236B3-D630-4E77-AA29-F5FF96997975}"/>
              </a:ext>
            </a:extLst>
          </p:cNvPr>
          <p:cNvPicPr>
            <a:picLocks noChangeAspect="1"/>
          </p:cNvPicPr>
          <p:nvPr/>
        </p:nvPicPr>
        <p:blipFill rotWithShape="1">
          <a:blip r:embed="rId2"/>
          <a:srcRect l="50000" t="19288" r="15149" b="58213"/>
          <a:stretch/>
        </p:blipFill>
        <p:spPr>
          <a:xfrm>
            <a:off x="6096000" y="1745624"/>
            <a:ext cx="5272585" cy="1913712"/>
          </a:xfrm>
          <a:prstGeom prst="rect">
            <a:avLst/>
          </a:prstGeom>
          <a:ln>
            <a:solidFill>
              <a:schemeClr val="tx1"/>
            </a:solidFill>
          </a:ln>
        </p:spPr>
      </p:pic>
      <p:sp>
        <p:nvSpPr>
          <p:cNvPr id="9" name="Marcador de contenido 2">
            <a:extLst>
              <a:ext uri="{FF2B5EF4-FFF2-40B4-BE49-F238E27FC236}">
                <a16:creationId xmlns:a16="http://schemas.microsoft.com/office/drawing/2014/main" id="{B06D25C8-D461-4C5C-ABCE-DC5054E0E116}"/>
              </a:ext>
            </a:extLst>
          </p:cNvPr>
          <p:cNvSpPr txBox="1">
            <a:spLocks/>
          </p:cNvSpPr>
          <p:nvPr/>
        </p:nvSpPr>
        <p:spPr>
          <a:xfrm>
            <a:off x="6268871" y="4305365"/>
            <a:ext cx="4779946" cy="1214652"/>
          </a:xfrm>
          <a:prstGeom prst="rect">
            <a:avLst/>
          </a:prstGeom>
        </p:spPr>
        <p:style>
          <a:lnRef idx="1">
            <a:schemeClr val="accent1"/>
          </a:lnRef>
          <a:fillRef idx="3">
            <a:schemeClr val="accent1"/>
          </a:fillRef>
          <a:effectRef idx="2">
            <a:schemeClr val="accent1"/>
          </a:effectRef>
          <a:fontRef idx="minor">
            <a:schemeClr val="lt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sz="1800" dirty="0">
                <a:solidFill>
                  <a:schemeClr val="bg1"/>
                </a:solidFill>
              </a:rPr>
              <a:t>Nota: Para trabajar correctamente con un </a:t>
            </a:r>
            <a:r>
              <a:rPr lang="es-ES" sz="1800" dirty="0" err="1">
                <a:solidFill>
                  <a:schemeClr val="bg1"/>
                </a:solidFill>
              </a:rPr>
              <a:t>shapefile</a:t>
            </a:r>
            <a:r>
              <a:rPr lang="es-ES" sz="1800" dirty="0">
                <a:solidFill>
                  <a:schemeClr val="bg1"/>
                </a:solidFill>
              </a:rPr>
              <a:t>, es imprescindible contar al menos con los archivos .</a:t>
            </a:r>
            <a:r>
              <a:rPr lang="es-ES" sz="1800" dirty="0" err="1">
                <a:solidFill>
                  <a:schemeClr val="bg1"/>
                </a:solidFill>
              </a:rPr>
              <a:t>shp</a:t>
            </a:r>
            <a:r>
              <a:rPr lang="es-ES" sz="1800" dirty="0">
                <a:solidFill>
                  <a:schemeClr val="bg1"/>
                </a:solidFill>
              </a:rPr>
              <a:t>, .</a:t>
            </a:r>
            <a:r>
              <a:rPr lang="es-ES" sz="1800" dirty="0" err="1">
                <a:solidFill>
                  <a:schemeClr val="bg1"/>
                </a:solidFill>
              </a:rPr>
              <a:t>shx</a:t>
            </a:r>
            <a:r>
              <a:rPr lang="es-ES" sz="1800" dirty="0">
                <a:solidFill>
                  <a:schemeClr val="bg1"/>
                </a:solidFill>
              </a:rPr>
              <a:t> y .</a:t>
            </a:r>
            <a:r>
              <a:rPr lang="es-ES" sz="1800" dirty="0" err="1">
                <a:solidFill>
                  <a:schemeClr val="bg1"/>
                </a:solidFill>
              </a:rPr>
              <a:t>dbf</a:t>
            </a:r>
            <a:r>
              <a:rPr lang="es-ES" sz="1800" dirty="0">
                <a:solidFill>
                  <a:schemeClr val="bg1"/>
                </a:solidFill>
              </a:rPr>
              <a:t> juntos en la misma carpeta.</a:t>
            </a:r>
          </a:p>
        </p:txBody>
      </p:sp>
    </p:spTree>
    <p:extLst>
      <p:ext uri="{BB962C8B-B14F-4D97-AF65-F5344CB8AC3E}">
        <p14:creationId xmlns:p14="http://schemas.microsoft.com/office/powerpoint/2010/main" val="2228631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6190E1-B43F-4D14-80C4-323DFE5EFD84}"/>
              </a:ext>
            </a:extLst>
          </p:cNvPr>
          <p:cNvSpPr>
            <a:spLocks noGrp="1"/>
          </p:cNvSpPr>
          <p:nvPr>
            <p:ph type="title"/>
          </p:nvPr>
        </p:nvSpPr>
        <p:spPr/>
        <p:txBody>
          <a:bodyPr/>
          <a:lstStyle/>
          <a:p>
            <a:r>
              <a:rPr lang="es-ES" b="1" dirty="0"/>
              <a:t>Motivación</a:t>
            </a:r>
            <a:endParaRPr lang="es-CO" dirty="0"/>
          </a:p>
        </p:txBody>
      </p:sp>
      <p:sp>
        <p:nvSpPr>
          <p:cNvPr id="3" name="Marcador de texto 2">
            <a:extLst>
              <a:ext uri="{FF2B5EF4-FFF2-40B4-BE49-F238E27FC236}">
                <a16:creationId xmlns:a16="http://schemas.microsoft.com/office/drawing/2014/main" id="{67DE8E7D-1D4B-493B-8051-91952FDB1C44}"/>
              </a:ext>
            </a:extLst>
          </p:cNvPr>
          <p:cNvSpPr>
            <a:spLocks noGrp="1"/>
          </p:cNvSpPr>
          <p:nvPr>
            <p:ph type="body" idx="1"/>
          </p:nvPr>
        </p:nvSpPr>
        <p:spPr/>
        <p:txBody>
          <a:bodyPr/>
          <a:lstStyle/>
          <a:p>
            <a:endParaRPr lang="es-CO"/>
          </a:p>
        </p:txBody>
      </p:sp>
    </p:spTree>
    <p:extLst>
      <p:ext uri="{BB962C8B-B14F-4D97-AF65-F5344CB8AC3E}">
        <p14:creationId xmlns:p14="http://schemas.microsoft.com/office/powerpoint/2010/main" val="12158611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65611" y="165310"/>
            <a:ext cx="7732227" cy="934285"/>
          </a:xfrm>
        </p:spPr>
        <p:txBody>
          <a:bodyPr>
            <a:normAutofit/>
          </a:bodyPr>
          <a:lstStyle/>
          <a:p>
            <a:r>
              <a:rPr lang="es-ES" b="1" dirty="0"/>
              <a:t>Leer/escribir datos vectoriales</a:t>
            </a:r>
            <a:endParaRPr lang="es-CO" b="1" dirty="0"/>
          </a:p>
        </p:txBody>
      </p:sp>
      <p:sp>
        <p:nvSpPr>
          <p:cNvPr id="3" name="Marcador de contenido 2">
            <a:extLst>
              <a:ext uri="{FF2B5EF4-FFF2-40B4-BE49-F238E27FC236}">
                <a16:creationId xmlns:a16="http://schemas.microsoft.com/office/drawing/2014/main" id="{F9AE357B-EC90-474A-BB21-295AD427F683}"/>
              </a:ext>
            </a:extLst>
          </p:cNvPr>
          <p:cNvSpPr>
            <a:spLocks noGrp="1"/>
          </p:cNvSpPr>
          <p:nvPr>
            <p:ph idx="1"/>
          </p:nvPr>
        </p:nvSpPr>
        <p:spPr>
          <a:xfrm>
            <a:off x="541550" y="1099595"/>
            <a:ext cx="10199238" cy="5137432"/>
          </a:xfrm>
        </p:spPr>
        <p:txBody>
          <a:bodyPr>
            <a:normAutofit/>
          </a:bodyPr>
          <a:lstStyle/>
          <a:p>
            <a:pPr marL="0" indent="0">
              <a:buNone/>
            </a:pPr>
            <a:r>
              <a:rPr lang="es-ES" sz="1800" dirty="0"/>
              <a:t>La función </a:t>
            </a:r>
            <a:r>
              <a:rPr lang="es-ES" sz="1800" b="1" dirty="0" err="1"/>
              <a:t>st_read</a:t>
            </a:r>
            <a:r>
              <a:rPr lang="es-ES" sz="1800" b="1" dirty="0"/>
              <a:t>() </a:t>
            </a:r>
            <a:r>
              <a:rPr lang="es-ES" sz="1800" dirty="0"/>
              <a:t>del paquete </a:t>
            </a:r>
            <a:r>
              <a:rPr lang="es-ES" sz="1800" b="1" dirty="0" err="1"/>
              <a:t>sf</a:t>
            </a:r>
            <a:r>
              <a:rPr lang="es-ES" sz="1800" dirty="0"/>
              <a:t> puede ser usada para leer el </a:t>
            </a:r>
            <a:r>
              <a:rPr lang="es-ES" sz="1800" b="1" dirty="0" err="1"/>
              <a:t>shapefile</a:t>
            </a:r>
            <a:r>
              <a:rPr lang="es-ES" sz="1800" dirty="0"/>
              <a:t>. </a:t>
            </a:r>
          </a:p>
          <a:p>
            <a:pPr marL="0" indent="0">
              <a:buNone/>
            </a:pPr>
            <a:endParaRPr lang="es-ES" sz="1800" dirty="0"/>
          </a:p>
          <a:p>
            <a:pPr marL="0" indent="0">
              <a:buNone/>
            </a:pPr>
            <a:endParaRPr lang="es-ES" sz="1800" b="1" dirty="0"/>
          </a:p>
          <a:p>
            <a:pPr marL="0" indent="0">
              <a:buNone/>
            </a:pPr>
            <a:endParaRPr lang="es-ES" sz="1800" b="1" dirty="0"/>
          </a:p>
          <a:p>
            <a:pPr marL="0" indent="0">
              <a:buNone/>
            </a:pPr>
            <a:endParaRPr lang="es-ES" sz="1800" b="1" dirty="0"/>
          </a:p>
          <a:p>
            <a:pPr marL="0" indent="0">
              <a:buNone/>
            </a:pPr>
            <a:endParaRPr lang="es-ES" sz="1800" b="1" dirty="0"/>
          </a:p>
          <a:p>
            <a:pPr marL="0" indent="0">
              <a:buNone/>
            </a:pPr>
            <a:endParaRPr lang="es-ES" sz="1800" b="1" dirty="0"/>
          </a:p>
          <a:p>
            <a:pPr marL="0" indent="0">
              <a:buNone/>
            </a:pPr>
            <a:r>
              <a:rPr lang="es-ES" sz="1800" dirty="0"/>
              <a:t>La función </a:t>
            </a:r>
            <a:r>
              <a:rPr lang="es-ES" sz="1800" b="1" dirty="0" err="1"/>
              <a:t>st_write</a:t>
            </a:r>
            <a:r>
              <a:rPr lang="es-ES" sz="1800" b="1" dirty="0"/>
              <a:t>() </a:t>
            </a:r>
            <a:r>
              <a:rPr lang="es-ES" sz="1800" dirty="0"/>
              <a:t>es utilizada para guardar en formato </a:t>
            </a:r>
            <a:r>
              <a:rPr lang="es-ES" sz="1800" b="1" dirty="0" err="1"/>
              <a:t>shapefile</a:t>
            </a:r>
            <a:endParaRPr lang="es-ES" sz="1800" b="1" dirty="0"/>
          </a:p>
          <a:p>
            <a:pPr marL="0" indent="0">
              <a:buNone/>
            </a:pPr>
            <a:endParaRPr lang="es-ES" sz="1800" b="1" dirty="0"/>
          </a:p>
          <a:p>
            <a:pPr marL="0" indent="0">
              <a:buNone/>
            </a:pPr>
            <a:endParaRPr lang="es-ES" sz="1800" b="1" dirty="0"/>
          </a:p>
          <a:p>
            <a:pPr marL="0" indent="0">
              <a:buNone/>
            </a:pPr>
            <a:endParaRPr lang="es-ES" sz="1800" b="1" dirty="0"/>
          </a:p>
          <a:p>
            <a:pPr marL="0" indent="0">
              <a:buNone/>
            </a:pPr>
            <a:endParaRPr lang="es-ES" sz="1800" b="1" dirty="0"/>
          </a:p>
          <a:p>
            <a:pPr marL="0" indent="0">
              <a:buNone/>
            </a:pPr>
            <a:r>
              <a:rPr lang="es-ES" sz="1800" dirty="0"/>
              <a:t>Para la exploración de los datos vectoriales, vamos al script </a:t>
            </a:r>
            <a:r>
              <a:rPr lang="es-ES" sz="1800" b="1" dirty="0"/>
              <a:t>modulo1.R</a:t>
            </a:r>
            <a:endParaRPr lang="es-CO" sz="1800" dirty="0"/>
          </a:p>
        </p:txBody>
      </p:sp>
      <p:sp>
        <p:nvSpPr>
          <p:cNvPr id="6" name="CuadroTexto 5">
            <a:extLst>
              <a:ext uri="{FF2B5EF4-FFF2-40B4-BE49-F238E27FC236}">
                <a16:creationId xmlns:a16="http://schemas.microsoft.com/office/drawing/2014/main" id="{CE16918F-ED37-4890-9F46-A8487B09E6DB}"/>
              </a:ext>
            </a:extLst>
          </p:cNvPr>
          <p:cNvSpPr txBox="1"/>
          <p:nvPr/>
        </p:nvSpPr>
        <p:spPr>
          <a:xfrm>
            <a:off x="2320119" y="1664548"/>
            <a:ext cx="7629099"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library</a:t>
            </a:r>
            <a:r>
              <a:rPr lang="es-ES" i="1" dirty="0"/>
              <a:t>(</a:t>
            </a:r>
            <a:r>
              <a:rPr lang="es-ES" i="1" dirty="0" err="1"/>
              <a:t>sf</a:t>
            </a:r>
            <a:r>
              <a:rPr lang="es-ES" i="1" dirty="0"/>
              <a:t>)</a:t>
            </a:r>
          </a:p>
        </p:txBody>
      </p:sp>
      <p:sp>
        <p:nvSpPr>
          <p:cNvPr id="7" name="CuadroTexto 6">
            <a:extLst>
              <a:ext uri="{FF2B5EF4-FFF2-40B4-BE49-F238E27FC236}">
                <a16:creationId xmlns:a16="http://schemas.microsoft.com/office/drawing/2014/main" id="{D24EFE23-28F9-4843-A45F-6963DF171E1D}"/>
              </a:ext>
            </a:extLst>
          </p:cNvPr>
          <p:cNvSpPr txBox="1"/>
          <p:nvPr/>
        </p:nvSpPr>
        <p:spPr>
          <a:xfrm>
            <a:off x="2320119" y="2229501"/>
            <a:ext cx="7629099"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setwd</a:t>
            </a:r>
            <a:r>
              <a:rPr lang="es-ES" i="1" dirty="0"/>
              <a:t>(“</a:t>
            </a:r>
            <a:r>
              <a:rPr lang="es-ES" i="1" dirty="0" err="1"/>
              <a:t>path</a:t>
            </a:r>
            <a:r>
              <a:rPr lang="es-ES" i="1" dirty="0"/>
              <a:t>”)</a:t>
            </a:r>
          </a:p>
        </p:txBody>
      </p:sp>
      <p:sp>
        <p:nvSpPr>
          <p:cNvPr id="10" name="CuadroTexto 9">
            <a:extLst>
              <a:ext uri="{FF2B5EF4-FFF2-40B4-BE49-F238E27FC236}">
                <a16:creationId xmlns:a16="http://schemas.microsoft.com/office/drawing/2014/main" id="{E257151A-80F3-4027-8047-B80E8F8065EF}"/>
              </a:ext>
            </a:extLst>
          </p:cNvPr>
          <p:cNvSpPr txBox="1"/>
          <p:nvPr/>
        </p:nvSpPr>
        <p:spPr>
          <a:xfrm>
            <a:off x="2281450" y="2818412"/>
            <a:ext cx="7629099"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st_read</a:t>
            </a:r>
            <a:r>
              <a:rPr lang="es-ES" i="1" dirty="0"/>
              <a:t>(</a:t>
            </a:r>
            <a:r>
              <a:rPr lang="es-ES" i="1" dirty="0" err="1"/>
              <a:t>dsn</a:t>
            </a:r>
            <a:r>
              <a:rPr lang="es-ES" i="1" dirty="0"/>
              <a:t> = “path2”, </a:t>
            </a:r>
            <a:r>
              <a:rPr lang="es-ES" i="1" dirty="0" err="1"/>
              <a:t>layer</a:t>
            </a:r>
            <a:r>
              <a:rPr lang="es-ES" i="1" dirty="0"/>
              <a:t> = “</a:t>
            </a:r>
            <a:r>
              <a:rPr lang="es-ES" i="1" dirty="0" err="1"/>
              <a:t>layer</a:t>
            </a:r>
            <a:r>
              <a:rPr lang="es-ES" i="1" dirty="0"/>
              <a:t>”)</a:t>
            </a:r>
          </a:p>
        </p:txBody>
      </p:sp>
      <p:sp>
        <p:nvSpPr>
          <p:cNvPr id="11" name="CuadroTexto 10">
            <a:extLst>
              <a:ext uri="{FF2B5EF4-FFF2-40B4-BE49-F238E27FC236}">
                <a16:creationId xmlns:a16="http://schemas.microsoft.com/office/drawing/2014/main" id="{A16890CC-8B1C-4226-8F10-3B9F548E56DA}"/>
              </a:ext>
            </a:extLst>
          </p:cNvPr>
          <p:cNvSpPr txBox="1"/>
          <p:nvPr/>
        </p:nvSpPr>
        <p:spPr>
          <a:xfrm>
            <a:off x="2281450" y="4721895"/>
            <a:ext cx="7629099"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st_write</a:t>
            </a:r>
            <a:r>
              <a:rPr lang="es-ES" i="1" dirty="0"/>
              <a:t>(</a:t>
            </a:r>
            <a:r>
              <a:rPr lang="es-ES" i="1" dirty="0" err="1"/>
              <a:t>obj</a:t>
            </a:r>
            <a:r>
              <a:rPr lang="es-ES" i="1" dirty="0"/>
              <a:t> = x, </a:t>
            </a:r>
            <a:r>
              <a:rPr lang="es-ES" i="1" dirty="0" err="1"/>
              <a:t>dsn</a:t>
            </a:r>
            <a:r>
              <a:rPr lang="es-ES" i="1" dirty="0"/>
              <a:t> = “path2”, </a:t>
            </a:r>
            <a:r>
              <a:rPr lang="es-ES" i="1" dirty="0" err="1"/>
              <a:t>layer</a:t>
            </a:r>
            <a:r>
              <a:rPr lang="es-ES" i="1" dirty="0"/>
              <a:t> = “path3”)</a:t>
            </a:r>
          </a:p>
        </p:txBody>
      </p:sp>
    </p:spTree>
    <p:extLst>
      <p:ext uri="{BB962C8B-B14F-4D97-AF65-F5344CB8AC3E}">
        <p14:creationId xmlns:p14="http://schemas.microsoft.com/office/powerpoint/2010/main" val="19266756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352927" y="456483"/>
            <a:ext cx="6400800" cy="934285"/>
          </a:xfrm>
        </p:spPr>
        <p:txBody>
          <a:bodyPr>
            <a:normAutofit/>
          </a:bodyPr>
          <a:lstStyle/>
          <a:p>
            <a:r>
              <a:rPr lang="es-ES" b="1" dirty="0"/>
              <a:t>Datos </a:t>
            </a:r>
            <a:r>
              <a:rPr lang="es-ES" b="1" dirty="0" err="1"/>
              <a:t>raster</a:t>
            </a:r>
            <a:endParaRPr lang="es-CO" b="1" dirty="0"/>
          </a:p>
        </p:txBody>
      </p:sp>
      <p:sp>
        <p:nvSpPr>
          <p:cNvPr id="10" name="Marcador de contenido 2">
            <a:extLst>
              <a:ext uri="{FF2B5EF4-FFF2-40B4-BE49-F238E27FC236}">
                <a16:creationId xmlns:a16="http://schemas.microsoft.com/office/drawing/2014/main" id="{FB8FC3EF-9567-46C3-8846-BD35F6FCC024}"/>
              </a:ext>
            </a:extLst>
          </p:cNvPr>
          <p:cNvSpPr>
            <a:spLocks noGrp="1"/>
          </p:cNvSpPr>
          <p:nvPr>
            <p:ph idx="1"/>
          </p:nvPr>
        </p:nvSpPr>
        <p:spPr>
          <a:xfrm>
            <a:off x="352927" y="1804718"/>
            <a:ext cx="4700337" cy="1371620"/>
          </a:xfrm>
        </p:spPr>
        <p:txBody>
          <a:bodyPr>
            <a:normAutofit/>
          </a:bodyPr>
          <a:lstStyle/>
          <a:p>
            <a:pPr marL="0" indent="0">
              <a:buNone/>
            </a:pPr>
            <a:r>
              <a:rPr lang="en-US" sz="1800" dirty="0"/>
              <a:t>Los </a:t>
            </a:r>
            <a:r>
              <a:rPr lang="en-US" sz="1800" b="1" dirty="0" err="1"/>
              <a:t>datos</a:t>
            </a:r>
            <a:r>
              <a:rPr lang="en-US" sz="1800" b="1" dirty="0"/>
              <a:t> raster (i.e. grid data) </a:t>
            </a:r>
            <a:r>
              <a:rPr lang="en-US" sz="1800" dirty="0"/>
              <a:t>es una </a:t>
            </a:r>
            <a:r>
              <a:rPr lang="en-US" sz="1800" dirty="0" err="1"/>
              <a:t>estructura</a:t>
            </a:r>
            <a:r>
              <a:rPr lang="en-US" sz="1800" dirty="0"/>
              <a:t> de </a:t>
            </a:r>
            <a:r>
              <a:rPr lang="en-US" sz="1800" dirty="0" err="1"/>
              <a:t>datos</a:t>
            </a:r>
            <a:r>
              <a:rPr lang="en-US" sz="1800" dirty="0"/>
              <a:t> </a:t>
            </a:r>
            <a:r>
              <a:rPr lang="en-US" sz="1800" dirty="0" err="1"/>
              <a:t>espaciales</a:t>
            </a:r>
            <a:r>
              <a:rPr lang="en-US" sz="1800" dirty="0"/>
              <a:t> que divide la region de </a:t>
            </a:r>
            <a:r>
              <a:rPr lang="en-US" sz="1800" dirty="0" err="1"/>
              <a:t>estudio</a:t>
            </a:r>
            <a:r>
              <a:rPr lang="en-US" sz="1800" dirty="0"/>
              <a:t> </a:t>
            </a:r>
            <a:r>
              <a:rPr lang="en-US" sz="1800" dirty="0" err="1"/>
              <a:t>en</a:t>
            </a:r>
            <a:r>
              <a:rPr lang="en-US" sz="1800" dirty="0"/>
              <a:t> </a:t>
            </a:r>
            <a:r>
              <a:rPr lang="en-US" sz="1800" dirty="0" err="1"/>
              <a:t>rectangulos</a:t>
            </a:r>
            <a:r>
              <a:rPr lang="en-US" sz="1800" dirty="0"/>
              <a:t> del </a:t>
            </a:r>
            <a:r>
              <a:rPr lang="en-US" sz="1800" dirty="0" err="1"/>
              <a:t>mismo</a:t>
            </a:r>
            <a:r>
              <a:rPr lang="en-US" sz="1800" dirty="0"/>
              <a:t> </a:t>
            </a:r>
            <a:r>
              <a:rPr lang="en-US" sz="1800" dirty="0" err="1"/>
              <a:t>tamaño</a:t>
            </a:r>
            <a:r>
              <a:rPr lang="en-US" sz="1800" dirty="0"/>
              <a:t> (</a:t>
            </a:r>
            <a:r>
              <a:rPr lang="en-US" sz="1800" dirty="0" err="1"/>
              <a:t>celdas</a:t>
            </a:r>
            <a:r>
              <a:rPr lang="en-US" sz="1800" dirty="0"/>
              <a:t> o </a:t>
            </a:r>
            <a:r>
              <a:rPr lang="en-US" sz="1800" dirty="0" err="1"/>
              <a:t>pixeles</a:t>
            </a:r>
            <a:r>
              <a:rPr lang="en-US" sz="1800" dirty="0"/>
              <a:t>), and that can store one or more values for each of these cells.}</a:t>
            </a: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p:txBody>
      </p:sp>
      <p:pic>
        <p:nvPicPr>
          <p:cNvPr id="5" name="Imagen 4">
            <a:extLst>
              <a:ext uri="{FF2B5EF4-FFF2-40B4-BE49-F238E27FC236}">
                <a16:creationId xmlns:a16="http://schemas.microsoft.com/office/drawing/2014/main" id="{8899546D-FFEB-4D00-8176-72AD7F6CCCA6}"/>
              </a:ext>
            </a:extLst>
          </p:cNvPr>
          <p:cNvPicPr>
            <a:picLocks noChangeAspect="1"/>
          </p:cNvPicPr>
          <p:nvPr/>
        </p:nvPicPr>
        <p:blipFill rotWithShape="1">
          <a:blip r:embed="rId2">
            <a:extLst>
              <a:ext uri="{28A0092B-C50C-407E-A947-70E740481C1C}">
                <a14:useLocalDpi xmlns:a14="http://schemas.microsoft.com/office/drawing/2010/main" val="0"/>
              </a:ext>
            </a:extLst>
          </a:blip>
          <a:srcRect t="7997" b="11106"/>
          <a:stretch/>
        </p:blipFill>
        <p:spPr>
          <a:xfrm>
            <a:off x="112295" y="3681663"/>
            <a:ext cx="5422232" cy="2436895"/>
          </a:xfrm>
          <a:prstGeom prst="rect">
            <a:avLst/>
          </a:prstGeom>
        </p:spPr>
      </p:pic>
      <p:pic>
        <p:nvPicPr>
          <p:cNvPr id="7" name="Imagen 6">
            <a:extLst>
              <a:ext uri="{FF2B5EF4-FFF2-40B4-BE49-F238E27FC236}">
                <a16:creationId xmlns:a16="http://schemas.microsoft.com/office/drawing/2014/main" id="{B758ADD0-48E6-4CC0-B5CE-4DDE9FC343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4527" y="941053"/>
            <a:ext cx="6173859" cy="3429921"/>
          </a:xfrm>
          <a:prstGeom prst="rect">
            <a:avLst/>
          </a:prstGeom>
        </p:spPr>
      </p:pic>
      <p:sp>
        <p:nvSpPr>
          <p:cNvPr id="11" name="Marcador de contenido 2">
            <a:extLst>
              <a:ext uri="{FF2B5EF4-FFF2-40B4-BE49-F238E27FC236}">
                <a16:creationId xmlns:a16="http://schemas.microsoft.com/office/drawing/2014/main" id="{15D76B5E-0B9E-440A-9139-4A2B4D5DA7D8}"/>
              </a:ext>
            </a:extLst>
          </p:cNvPr>
          <p:cNvSpPr txBox="1">
            <a:spLocks/>
          </p:cNvSpPr>
          <p:nvPr/>
        </p:nvSpPr>
        <p:spPr>
          <a:xfrm>
            <a:off x="6521116" y="4405830"/>
            <a:ext cx="4700337" cy="17127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err="1"/>
              <a:t>Usualmente</a:t>
            </a:r>
            <a:r>
              <a:rPr lang="en-US" sz="1800" dirty="0"/>
              <a:t>, los </a:t>
            </a:r>
            <a:r>
              <a:rPr lang="en-US" sz="1800" b="1" dirty="0" err="1"/>
              <a:t>datos</a:t>
            </a:r>
            <a:r>
              <a:rPr lang="en-US" sz="1800" b="1" dirty="0"/>
              <a:t> raster </a:t>
            </a:r>
            <a:r>
              <a:rPr lang="en-US" sz="1800" dirty="0"/>
              <a:t>son </a:t>
            </a:r>
            <a:r>
              <a:rPr lang="en-US" sz="1800" dirty="0" err="1"/>
              <a:t>utilizados</a:t>
            </a:r>
            <a:r>
              <a:rPr lang="en-US" sz="1800" dirty="0"/>
              <a:t> para </a:t>
            </a:r>
            <a:r>
              <a:rPr lang="en-US" sz="1800" dirty="0" err="1"/>
              <a:t>representar</a:t>
            </a:r>
            <a:r>
              <a:rPr lang="en-US" sz="1800" dirty="0"/>
              <a:t> </a:t>
            </a:r>
            <a:r>
              <a:rPr lang="en-US" sz="1800" dirty="0" err="1"/>
              <a:t>espacialmente</a:t>
            </a:r>
            <a:r>
              <a:rPr lang="en-US" sz="1800" dirty="0"/>
              <a:t> </a:t>
            </a:r>
            <a:r>
              <a:rPr lang="en-US" sz="1800" dirty="0" err="1"/>
              <a:t>fenómenos</a:t>
            </a:r>
            <a:r>
              <a:rPr lang="en-US" sz="1800" dirty="0"/>
              <a:t> </a:t>
            </a:r>
            <a:r>
              <a:rPr lang="en-US" sz="1800" dirty="0" err="1"/>
              <a:t>continuos</a:t>
            </a:r>
            <a:r>
              <a:rPr lang="en-US" sz="1800" dirty="0"/>
              <a:t> (</a:t>
            </a:r>
            <a:r>
              <a:rPr lang="en-US" sz="1800" dirty="0" err="1"/>
              <a:t>elevación</a:t>
            </a:r>
            <a:r>
              <a:rPr lang="en-US" sz="1800" dirty="0"/>
              <a:t> </a:t>
            </a:r>
            <a:r>
              <a:rPr lang="en-US" sz="1800" dirty="0" err="1"/>
              <a:t>en</a:t>
            </a:r>
            <a:r>
              <a:rPr lang="en-US" sz="1800" dirty="0"/>
              <a:t> el </a:t>
            </a:r>
            <a:r>
              <a:rPr lang="en-US" sz="1800" dirty="0" err="1"/>
              <a:t>terreno</a:t>
            </a:r>
            <a:r>
              <a:rPr lang="en-US" sz="1800" dirty="0"/>
              <a:t>, </a:t>
            </a:r>
            <a:r>
              <a:rPr lang="en-US" sz="1800" dirty="0" err="1"/>
              <a:t>temperaturas</a:t>
            </a:r>
            <a:r>
              <a:rPr lang="en-US" sz="1800" dirty="0"/>
              <a:t>, </a:t>
            </a:r>
            <a:r>
              <a:rPr lang="en-US" sz="1800" dirty="0" err="1"/>
              <a:t>contamincación</a:t>
            </a:r>
            <a:r>
              <a:rPr lang="en-US" sz="1800" dirty="0"/>
              <a:t> </a:t>
            </a:r>
            <a:r>
              <a:rPr lang="en-US" sz="1800" dirty="0" err="1"/>
              <a:t>en</a:t>
            </a:r>
            <a:r>
              <a:rPr lang="en-US" sz="1800" dirty="0"/>
              <a:t> el </a:t>
            </a:r>
            <a:r>
              <a:rPr lang="en-US" sz="1800" dirty="0" err="1"/>
              <a:t>aire</a:t>
            </a:r>
            <a:r>
              <a:rPr lang="en-US" sz="1800" dirty="0"/>
              <a:t>, etc.)</a:t>
            </a:r>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p:txBody>
      </p:sp>
    </p:spTree>
    <p:extLst>
      <p:ext uri="{BB962C8B-B14F-4D97-AF65-F5344CB8AC3E}">
        <p14:creationId xmlns:p14="http://schemas.microsoft.com/office/powerpoint/2010/main" val="40674117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9" y="290872"/>
            <a:ext cx="6400800" cy="934285"/>
          </a:xfrm>
        </p:spPr>
        <p:txBody>
          <a:bodyPr>
            <a:normAutofit/>
          </a:bodyPr>
          <a:lstStyle/>
          <a:p>
            <a:r>
              <a:rPr lang="es-ES" b="1" dirty="0"/>
              <a:t>Formato </a:t>
            </a:r>
            <a:r>
              <a:rPr lang="es-ES" b="1" dirty="0" err="1"/>
              <a:t>GeoTIFF</a:t>
            </a:r>
            <a:endParaRPr lang="es-CO" b="1" dirty="0"/>
          </a:p>
        </p:txBody>
      </p:sp>
      <p:sp>
        <p:nvSpPr>
          <p:cNvPr id="10" name="Marcador de contenido 2">
            <a:extLst>
              <a:ext uri="{FF2B5EF4-FFF2-40B4-BE49-F238E27FC236}">
                <a16:creationId xmlns:a16="http://schemas.microsoft.com/office/drawing/2014/main" id="{FB8FC3EF-9567-46C3-8846-BD35F6FCC024}"/>
              </a:ext>
            </a:extLst>
          </p:cNvPr>
          <p:cNvSpPr>
            <a:spLocks noGrp="1"/>
          </p:cNvSpPr>
          <p:nvPr>
            <p:ph idx="1"/>
          </p:nvPr>
        </p:nvSpPr>
        <p:spPr>
          <a:xfrm>
            <a:off x="529389" y="1242350"/>
            <a:ext cx="10804358" cy="407760"/>
          </a:xfrm>
        </p:spPr>
        <p:txBody>
          <a:bodyPr>
            <a:normAutofit/>
          </a:bodyPr>
          <a:lstStyle/>
          <a:p>
            <a:pPr marL="0" indent="0">
              <a:buNone/>
            </a:pPr>
            <a:r>
              <a:rPr lang="en-US" sz="1800" b="1" dirty="0"/>
              <a:t>Raster data </a:t>
            </a:r>
            <a:r>
              <a:rPr lang="en-US" sz="1800" dirty="0" err="1"/>
              <a:t>usualmente</a:t>
            </a:r>
            <a:r>
              <a:rPr lang="en-US" sz="1800" dirty="0"/>
              <a:t> </a:t>
            </a:r>
            <a:r>
              <a:rPr lang="en-US" sz="1800" dirty="0" err="1"/>
              <a:t>vienen</a:t>
            </a:r>
            <a:r>
              <a:rPr lang="en-US" sz="1800" dirty="0"/>
              <a:t> </a:t>
            </a:r>
            <a:r>
              <a:rPr lang="en-US" sz="1800" dirty="0" err="1"/>
              <a:t>en</a:t>
            </a:r>
            <a:r>
              <a:rPr lang="en-US" sz="1800" dirty="0"/>
              <a:t> </a:t>
            </a:r>
            <a:r>
              <a:rPr lang="en-US" sz="1800" dirty="0" err="1"/>
              <a:t>formato</a:t>
            </a:r>
            <a:r>
              <a:rPr lang="en-US" sz="1800" dirty="0"/>
              <a:t> </a:t>
            </a:r>
            <a:r>
              <a:rPr lang="en-US" sz="1800" dirty="0" err="1"/>
              <a:t>GeoTIFF</a:t>
            </a:r>
            <a:r>
              <a:rPr lang="en-US" sz="1800" dirty="0"/>
              <a:t>, which has extension </a:t>
            </a:r>
            <a:r>
              <a:rPr lang="en-US" sz="1800" b="1" dirty="0"/>
              <a:t>.</a:t>
            </a:r>
            <a:r>
              <a:rPr lang="en-US" sz="1800" b="1" dirty="0" err="1"/>
              <a:t>tif</a:t>
            </a: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p:txBody>
      </p:sp>
      <p:sp>
        <p:nvSpPr>
          <p:cNvPr id="6" name="CuadroTexto 5">
            <a:extLst>
              <a:ext uri="{FF2B5EF4-FFF2-40B4-BE49-F238E27FC236}">
                <a16:creationId xmlns:a16="http://schemas.microsoft.com/office/drawing/2014/main" id="{0C34DB13-FDBF-4427-BD00-E8029A54FAE2}"/>
              </a:ext>
            </a:extLst>
          </p:cNvPr>
          <p:cNvSpPr txBox="1"/>
          <p:nvPr/>
        </p:nvSpPr>
        <p:spPr>
          <a:xfrm>
            <a:off x="2320119" y="2420783"/>
            <a:ext cx="7629099"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library</a:t>
            </a:r>
            <a:r>
              <a:rPr lang="es-ES" i="1" dirty="0"/>
              <a:t>(</a:t>
            </a:r>
            <a:r>
              <a:rPr lang="es-ES" i="1" dirty="0" err="1"/>
              <a:t>terra</a:t>
            </a:r>
            <a:r>
              <a:rPr lang="es-ES" i="1" dirty="0"/>
              <a:t>)</a:t>
            </a:r>
          </a:p>
        </p:txBody>
      </p:sp>
      <p:sp>
        <p:nvSpPr>
          <p:cNvPr id="7" name="CuadroTexto 6">
            <a:extLst>
              <a:ext uri="{FF2B5EF4-FFF2-40B4-BE49-F238E27FC236}">
                <a16:creationId xmlns:a16="http://schemas.microsoft.com/office/drawing/2014/main" id="{399F9A59-ACC8-4BE8-B0F4-1906B4974672}"/>
              </a:ext>
            </a:extLst>
          </p:cNvPr>
          <p:cNvSpPr txBox="1"/>
          <p:nvPr/>
        </p:nvSpPr>
        <p:spPr>
          <a:xfrm>
            <a:off x="2320118" y="3056248"/>
            <a:ext cx="7629099" cy="646331"/>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i="1" dirty="0"/>
              <a:t>r &lt;- </a:t>
            </a:r>
            <a:r>
              <a:rPr lang="en-US" i="1" dirty="0" err="1"/>
              <a:t>rast</a:t>
            </a:r>
            <a:r>
              <a:rPr lang="en-US" i="1" dirty="0"/>
              <a:t>(</a:t>
            </a:r>
            <a:r>
              <a:rPr lang="en-US" i="1" dirty="0" err="1"/>
              <a:t>nrows</a:t>
            </a:r>
            <a:r>
              <a:rPr lang="en-US" i="1" dirty="0"/>
              <a:t>=20, </a:t>
            </a:r>
            <a:r>
              <a:rPr lang="en-US" i="1" dirty="0" err="1"/>
              <a:t>ncols</a:t>
            </a:r>
            <a:r>
              <a:rPr lang="en-US" i="1" dirty="0"/>
              <a:t>=20, # </a:t>
            </a:r>
            <a:r>
              <a:rPr lang="en-US" i="1" dirty="0" err="1"/>
              <a:t>Número</a:t>
            </a:r>
            <a:r>
              <a:rPr lang="en-US" i="1" dirty="0"/>
              <a:t> de </a:t>
            </a:r>
            <a:r>
              <a:rPr lang="en-US" i="1" dirty="0" err="1"/>
              <a:t>celdas</a:t>
            </a:r>
            <a:r>
              <a:rPr lang="en-US" i="1" dirty="0"/>
              <a:t> (dimension 20x20)</a:t>
            </a:r>
          </a:p>
          <a:p>
            <a:r>
              <a:rPr lang="en-US" i="1" dirty="0"/>
              <a:t>          </a:t>
            </a:r>
            <a:r>
              <a:rPr lang="en-US" i="1" dirty="0" err="1"/>
              <a:t>xmin</a:t>
            </a:r>
            <a:r>
              <a:rPr lang="en-US" i="1" dirty="0"/>
              <a:t>=0, </a:t>
            </a:r>
            <a:r>
              <a:rPr lang="en-US" i="1" dirty="0" err="1"/>
              <a:t>xmax</a:t>
            </a:r>
            <a:r>
              <a:rPr lang="en-US" i="1" dirty="0"/>
              <a:t>=360) # </a:t>
            </a:r>
            <a:r>
              <a:rPr lang="en-US" i="1" dirty="0" err="1"/>
              <a:t>Coordenadas</a:t>
            </a:r>
            <a:r>
              <a:rPr lang="en-US" i="1" dirty="0"/>
              <a:t> </a:t>
            </a:r>
            <a:r>
              <a:rPr lang="en-US" i="1" dirty="0" err="1"/>
              <a:t>mín</a:t>
            </a:r>
            <a:r>
              <a:rPr lang="en-US" i="1" dirty="0"/>
              <a:t> y </a:t>
            </a:r>
            <a:r>
              <a:rPr lang="en-US" i="1" dirty="0" err="1"/>
              <a:t>máx</a:t>
            </a:r>
            <a:r>
              <a:rPr lang="en-US" i="1" dirty="0"/>
              <a:t>.</a:t>
            </a:r>
          </a:p>
        </p:txBody>
      </p:sp>
      <p:sp>
        <p:nvSpPr>
          <p:cNvPr id="8" name="CuadroTexto 7">
            <a:extLst>
              <a:ext uri="{FF2B5EF4-FFF2-40B4-BE49-F238E27FC236}">
                <a16:creationId xmlns:a16="http://schemas.microsoft.com/office/drawing/2014/main" id="{17660253-DC63-4921-A687-07012C51B8E3}"/>
              </a:ext>
            </a:extLst>
          </p:cNvPr>
          <p:cNvSpPr txBox="1"/>
          <p:nvPr/>
        </p:nvSpPr>
        <p:spPr>
          <a:xfrm>
            <a:off x="2281450" y="3926562"/>
            <a:ext cx="7629099"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terra</a:t>
            </a:r>
            <a:r>
              <a:rPr lang="es-ES" i="1" dirty="0"/>
              <a:t>::</a:t>
            </a:r>
            <a:r>
              <a:rPr lang="es-ES" i="1" dirty="0" err="1"/>
              <a:t>rast</a:t>
            </a:r>
            <a:r>
              <a:rPr lang="es-ES" i="1" dirty="0"/>
              <a:t>(“</a:t>
            </a:r>
            <a:r>
              <a:rPr lang="es-ES" i="1" dirty="0" err="1"/>
              <a:t>raster_file.tif</a:t>
            </a:r>
            <a:r>
              <a:rPr lang="es-ES" i="1" dirty="0"/>
              <a:t>”)</a:t>
            </a:r>
          </a:p>
        </p:txBody>
      </p:sp>
      <p:sp>
        <p:nvSpPr>
          <p:cNvPr id="11" name="Marcador de contenido 2">
            <a:extLst>
              <a:ext uri="{FF2B5EF4-FFF2-40B4-BE49-F238E27FC236}">
                <a16:creationId xmlns:a16="http://schemas.microsoft.com/office/drawing/2014/main" id="{826016E5-96A9-4523-A5C1-1F4385620F32}"/>
              </a:ext>
            </a:extLst>
          </p:cNvPr>
          <p:cNvSpPr txBox="1">
            <a:spLocks/>
          </p:cNvSpPr>
          <p:nvPr/>
        </p:nvSpPr>
        <p:spPr>
          <a:xfrm>
            <a:off x="224589" y="5392621"/>
            <a:ext cx="10804358" cy="11711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p:txBody>
      </p:sp>
      <p:sp>
        <p:nvSpPr>
          <p:cNvPr id="12" name="Marcador de contenido 2">
            <a:extLst>
              <a:ext uri="{FF2B5EF4-FFF2-40B4-BE49-F238E27FC236}">
                <a16:creationId xmlns:a16="http://schemas.microsoft.com/office/drawing/2014/main" id="{EF67C742-2C3A-49EF-871B-1563F5161D2A}"/>
              </a:ext>
            </a:extLst>
          </p:cNvPr>
          <p:cNvSpPr txBox="1">
            <a:spLocks/>
          </p:cNvSpPr>
          <p:nvPr/>
        </p:nvSpPr>
        <p:spPr>
          <a:xfrm>
            <a:off x="529389" y="1785318"/>
            <a:ext cx="10804358" cy="3693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err="1"/>
              <a:t>Usando</a:t>
            </a:r>
            <a:r>
              <a:rPr lang="en-US" sz="1800" dirty="0"/>
              <a:t> la </a:t>
            </a:r>
            <a:r>
              <a:rPr lang="en-US" sz="1800" dirty="0" err="1"/>
              <a:t>función</a:t>
            </a:r>
            <a:r>
              <a:rPr lang="en-US" sz="1800" dirty="0"/>
              <a:t> </a:t>
            </a:r>
            <a:r>
              <a:rPr lang="en-US" sz="1800" b="1" dirty="0" err="1"/>
              <a:t>rast</a:t>
            </a:r>
            <a:r>
              <a:rPr lang="en-US" sz="1800" b="1" dirty="0"/>
              <a:t>() </a:t>
            </a:r>
            <a:r>
              <a:rPr lang="en-US" sz="1800" dirty="0"/>
              <a:t>del </a:t>
            </a:r>
            <a:r>
              <a:rPr lang="en-US" sz="1800" dirty="0" err="1"/>
              <a:t>paquete</a:t>
            </a:r>
            <a:r>
              <a:rPr lang="en-US" sz="1800" dirty="0"/>
              <a:t> </a:t>
            </a:r>
            <a:r>
              <a:rPr lang="en-US" sz="1800" b="1" dirty="0"/>
              <a:t>terra, </a:t>
            </a:r>
            <a:r>
              <a:rPr lang="en-US" sz="1800" dirty="0"/>
              <a:t>Podemos </a:t>
            </a:r>
            <a:r>
              <a:rPr lang="en-US" sz="1800" dirty="0" err="1"/>
              <a:t>crear</a:t>
            </a:r>
            <a:r>
              <a:rPr lang="en-US" sz="1800" dirty="0"/>
              <a:t> </a:t>
            </a:r>
            <a:r>
              <a:rPr lang="en-US" sz="1800" dirty="0" err="1"/>
              <a:t>objetos</a:t>
            </a:r>
            <a:r>
              <a:rPr lang="en-US" sz="1800" dirty="0"/>
              <a:t> raster</a:t>
            </a:r>
          </a:p>
          <a:p>
            <a:pPr marL="0" indent="0">
              <a:buFont typeface="Arial" panose="020B0604020202020204" pitchFamily="34" charset="0"/>
              <a:buNone/>
            </a:pPr>
            <a:endParaRPr lang="en-US" sz="1800" dirty="0"/>
          </a:p>
        </p:txBody>
      </p:sp>
      <p:sp>
        <p:nvSpPr>
          <p:cNvPr id="13" name="Marcador de contenido 2">
            <a:extLst>
              <a:ext uri="{FF2B5EF4-FFF2-40B4-BE49-F238E27FC236}">
                <a16:creationId xmlns:a16="http://schemas.microsoft.com/office/drawing/2014/main" id="{87180074-0684-4143-AC6D-541A1B6E19B2}"/>
              </a:ext>
            </a:extLst>
          </p:cNvPr>
          <p:cNvSpPr txBox="1">
            <a:spLocks/>
          </p:cNvSpPr>
          <p:nvPr/>
        </p:nvSpPr>
        <p:spPr>
          <a:xfrm>
            <a:off x="529389" y="4578011"/>
            <a:ext cx="10804358" cy="3693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err="1"/>
              <a:t>También</a:t>
            </a:r>
            <a:r>
              <a:rPr lang="en-US" sz="1800" dirty="0"/>
              <a:t> </a:t>
            </a:r>
            <a:r>
              <a:rPr lang="en-US" sz="1800" dirty="0" err="1"/>
              <a:t>podemos</a:t>
            </a:r>
            <a:r>
              <a:rPr lang="en-US" sz="1800" dirty="0"/>
              <a:t> </a:t>
            </a:r>
            <a:r>
              <a:rPr lang="en-US" sz="1800" dirty="0" err="1"/>
              <a:t>usar</a:t>
            </a:r>
            <a:r>
              <a:rPr lang="en-US" sz="1800" dirty="0"/>
              <a:t> </a:t>
            </a:r>
            <a:r>
              <a:rPr lang="en-US" sz="1800" dirty="0" err="1"/>
              <a:t>esta</a:t>
            </a:r>
            <a:r>
              <a:rPr lang="en-US" sz="1800" dirty="0"/>
              <a:t> </a:t>
            </a:r>
            <a:r>
              <a:rPr lang="en-US" sz="1800" dirty="0" err="1"/>
              <a:t>función</a:t>
            </a:r>
            <a:r>
              <a:rPr lang="en-US" sz="1800" dirty="0"/>
              <a:t> para leer los </a:t>
            </a:r>
            <a:r>
              <a:rPr lang="en-US" sz="1800" dirty="0" err="1"/>
              <a:t>archivos</a:t>
            </a:r>
            <a:r>
              <a:rPr lang="en-US" sz="1800" dirty="0"/>
              <a:t> de extension </a:t>
            </a:r>
            <a:r>
              <a:rPr lang="en-US" sz="1800" b="1" dirty="0"/>
              <a:t>.</a:t>
            </a:r>
            <a:r>
              <a:rPr lang="en-US" sz="1800" b="1" dirty="0" err="1"/>
              <a:t>tif</a:t>
            </a:r>
            <a:endParaRPr lang="en-US"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p:txBody>
      </p:sp>
      <p:sp>
        <p:nvSpPr>
          <p:cNvPr id="14" name="CuadroTexto 13">
            <a:extLst>
              <a:ext uri="{FF2B5EF4-FFF2-40B4-BE49-F238E27FC236}">
                <a16:creationId xmlns:a16="http://schemas.microsoft.com/office/drawing/2014/main" id="{F6302358-3238-4ADC-9B22-40EFB2E9C5E1}"/>
              </a:ext>
            </a:extLst>
          </p:cNvPr>
          <p:cNvSpPr txBox="1"/>
          <p:nvPr/>
        </p:nvSpPr>
        <p:spPr>
          <a:xfrm>
            <a:off x="2320118" y="5063009"/>
            <a:ext cx="7629099"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setwd</a:t>
            </a:r>
            <a:r>
              <a:rPr lang="es-ES" i="1" dirty="0"/>
              <a:t>(“</a:t>
            </a:r>
            <a:r>
              <a:rPr lang="es-ES" i="1" dirty="0" err="1"/>
              <a:t>path</a:t>
            </a:r>
            <a:r>
              <a:rPr lang="es-ES" i="1" dirty="0"/>
              <a:t>”)</a:t>
            </a:r>
          </a:p>
        </p:txBody>
      </p:sp>
      <p:sp>
        <p:nvSpPr>
          <p:cNvPr id="15" name="CuadroTexto 14">
            <a:extLst>
              <a:ext uri="{FF2B5EF4-FFF2-40B4-BE49-F238E27FC236}">
                <a16:creationId xmlns:a16="http://schemas.microsoft.com/office/drawing/2014/main" id="{2865BD35-8879-4B92-9184-7105C844F088}"/>
              </a:ext>
            </a:extLst>
          </p:cNvPr>
          <p:cNvSpPr txBox="1"/>
          <p:nvPr/>
        </p:nvSpPr>
        <p:spPr>
          <a:xfrm>
            <a:off x="2320117" y="5594226"/>
            <a:ext cx="7629099" cy="369332"/>
          </a:xfrm>
          <a:prstGeom prst="rect">
            <a:avLst/>
          </a:prstGeom>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s-ES" i="1" dirty="0" err="1"/>
              <a:t>terra</a:t>
            </a:r>
            <a:r>
              <a:rPr lang="es-ES" i="1" dirty="0"/>
              <a:t>::</a:t>
            </a:r>
            <a:r>
              <a:rPr lang="es-ES" i="1" dirty="0" err="1"/>
              <a:t>rast</a:t>
            </a:r>
            <a:r>
              <a:rPr lang="es-ES" i="1" dirty="0"/>
              <a:t>(“</a:t>
            </a:r>
            <a:r>
              <a:rPr lang="es-ES" i="1" dirty="0" err="1"/>
              <a:t>raster_file.tif</a:t>
            </a:r>
            <a:r>
              <a:rPr lang="es-ES" i="1" dirty="0"/>
              <a:t>”)</a:t>
            </a:r>
          </a:p>
        </p:txBody>
      </p:sp>
      <p:sp>
        <p:nvSpPr>
          <p:cNvPr id="16" name="Marcador de contenido 2">
            <a:extLst>
              <a:ext uri="{FF2B5EF4-FFF2-40B4-BE49-F238E27FC236}">
                <a16:creationId xmlns:a16="http://schemas.microsoft.com/office/drawing/2014/main" id="{86EFE01A-5781-48D4-884F-157B157532B0}"/>
              </a:ext>
            </a:extLst>
          </p:cNvPr>
          <p:cNvSpPr txBox="1">
            <a:spLocks/>
          </p:cNvSpPr>
          <p:nvPr/>
        </p:nvSpPr>
        <p:spPr>
          <a:xfrm>
            <a:off x="529389" y="6183838"/>
            <a:ext cx="10804358" cy="3693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1800" dirty="0"/>
              <a:t>Para la exploración de los datos </a:t>
            </a:r>
            <a:r>
              <a:rPr lang="es-ES" sz="1800" dirty="0" err="1"/>
              <a:t>raster</a:t>
            </a:r>
            <a:r>
              <a:rPr lang="es-ES" sz="1800" dirty="0"/>
              <a:t>, vamos al script </a:t>
            </a:r>
            <a:r>
              <a:rPr lang="es-ES" sz="1800" b="1" dirty="0"/>
              <a:t>modulo1.R</a:t>
            </a:r>
            <a:endParaRPr lang="es-CO"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a:p>
            <a:pPr marL="0" indent="0">
              <a:buFont typeface="Arial" panose="020B0604020202020204" pitchFamily="34" charset="0"/>
              <a:buNone/>
            </a:pPr>
            <a:endParaRPr lang="en-US" sz="1800" dirty="0"/>
          </a:p>
        </p:txBody>
      </p:sp>
    </p:spTree>
    <p:extLst>
      <p:ext uri="{BB962C8B-B14F-4D97-AF65-F5344CB8AC3E}">
        <p14:creationId xmlns:p14="http://schemas.microsoft.com/office/powerpoint/2010/main" val="39461589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6190E1-B43F-4D14-80C4-323DFE5EFD84}"/>
              </a:ext>
            </a:extLst>
          </p:cNvPr>
          <p:cNvSpPr>
            <a:spLocks noGrp="1"/>
          </p:cNvSpPr>
          <p:nvPr>
            <p:ph type="title"/>
          </p:nvPr>
        </p:nvSpPr>
        <p:spPr/>
        <p:txBody>
          <a:bodyPr/>
          <a:lstStyle/>
          <a:p>
            <a:r>
              <a:rPr lang="es-ES" b="1" dirty="0"/>
              <a:t>Nota: Sistema de Coordenadas</a:t>
            </a:r>
            <a:endParaRPr lang="es-CO" dirty="0"/>
          </a:p>
        </p:txBody>
      </p:sp>
      <p:sp>
        <p:nvSpPr>
          <p:cNvPr id="3" name="Marcador de texto 2">
            <a:extLst>
              <a:ext uri="{FF2B5EF4-FFF2-40B4-BE49-F238E27FC236}">
                <a16:creationId xmlns:a16="http://schemas.microsoft.com/office/drawing/2014/main" id="{67DE8E7D-1D4B-493B-8051-91952FDB1C44}"/>
              </a:ext>
            </a:extLst>
          </p:cNvPr>
          <p:cNvSpPr>
            <a:spLocks noGrp="1"/>
          </p:cNvSpPr>
          <p:nvPr>
            <p:ph type="body" idx="1"/>
          </p:nvPr>
        </p:nvSpPr>
        <p:spPr/>
        <p:txBody>
          <a:bodyPr/>
          <a:lstStyle/>
          <a:p>
            <a:endParaRPr lang="es-CO"/>
          </a:p>
        </p:txBody>
      </p:sp>
    </p:spTree>
    <p:extLst>
      <p:ext uri="{BB962C8B-B14F-4D97-AF65-F5344CB8AC3E}">
        <p14:creationId xmlns:p14="http://schemas.microsoft.com/office/powerpoint/2010/main" val="427269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8" y="357085"/>
            <a:ext cx="10515599" cy="934285"/>
          </a:xfrm>
        </p:spPr>
        <p:txBody>
          <a:bodyPr>
            <a:normAutofit/>
          </a:bodyPr>
          <a:lstStyle/>
          <a:p>
            <a:r>
              <a:rPr lang="es-ES" b="1" dirty="0"/>
              <a:t>Sistema de Coordenadas de Referencia (CRS)</a:t>
            </a:r>
            <a:endParaRPr lang="es-CO" b="1" dirty="0"/>
          </a:p>
        </p:txBody>
      </p:sp>
      <p:sp>
        <p:nvSpPr>
          <p:cNvPr id="5" name="Marcador de contenido 4">
            <a:extLst>
              <a:ext uri="{FF2B5EF4-FFF2-40B4-BE49-F238E27FC236}">
                <a16:creationId xmlns:a16="http://schemas.microsoft.com/office/drawing/2014/main" id="{C61D37FF-2A91-4E10-A69B-AE8F3E4E2912}"/>
              </a:ext>
            </a:extLst>
          </p:cNvPr>
          <p:cNvSpPr>
            <a:spLocks noGrp="1"/>
          </p:cNvSpPr>
          <p:nvPr>
            <p:ph idx="1"/>
          </p:nvPr>
        </p:nvSpPr>
        <p:spPr>
          <a:xfrm>
            <a:off x="529388" y="1436435"/>
            <a:ext cx="10832432" cy="1180683"/>
          </a:xfrm>
        </p:spPr>
        <p:txBody>
          <a:bodyPr/>
          <a:lstStyle/>
          <a:p>
            <a:pPr marL="0" indent="0">
              <a:buNone/>
            </a:pPr>
            <a:r>
              <a:rPr lang="es-ES" dirty="0"/>
              <a:t>Un </a:t>
            </a:r>
            <a:r>
              <a:rPr lang="es-ES" b="1" dirty="0"/>
              <a:t>CRS </a:t>
            </a:r>
            <a:r>
              <a:rPr lang="es-ES" dirty="0"/>
              <a:t>es un sistema de referencia usado para representar la locación de entidades geográficas dentro de un marco geográfico común.</a:t>
            </a:r>
          </a:p>
          <a:p>
            <a:pPr marL="0" indent="0">
              <a:buNone/>
            </a:pPr>
            <a:endParaRPr lang="es-CO" dirty="0"/>
          </a:p>
        </p:txBody>
      </p:sp>
      <p:sp>
        <p:nvSpPr>
          <p:cNvPr id="4" name="Marcador de contenido 4">
            <a:extLst>
              <a:ext uri="{FF2B5EF4-FFF2-40B4-BE49-F238E27FC236}">
                <a16:creationId xmlns:a16="http://schemas.microsoft.com/office/drawing/2014/main" id="{73B95BC4-4181-4791-9864-4668EBD32FC1}"/>
              </a:ext>
            </a:extLst>
          </p:cNvPr>
          <p:cNvSpPr txBox="1">
            <a:spLocks/>
          </p:cNvSpPr>
          <p:nvPr/>
        </p:nvSpPr>
        <p:spPr>
          <a:xfrm>
            <a:off x="529388" y="2563225"/>
            <a:ext cx="5566612" cy="6668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dirty="0"/>
              <a:t>1. </a:t>
            </a:r>
            <a:r>
              <a:rPr lang="es-ES" b="1" dirty="0"/>
              <a:t>Sistemas geodésicos (grados)</a:t>
            </a:r>
            <a:r>
              <a:rPr lang="es-ES" dirty="0"/>
              <a:t> </a:t>
            </a:r>
          </a:p>
          <a:p>
            <a:pPr marL="0" indent="0">
              <a:buFont typeface="Arial" panose="020B0604020202020204" pitchFamily="34" charset="0"/>
              <a:buNone/>
            </a:pPr>
            <a:endParaRPr lang="es-CO" dirty="0"/>
          </a:p>
        </p:txBody>
      </p:sp>
      <p:sp>
        <p:nvSpPr>
          <p:cNvPr id="6" name="Marcador de contenido 4">
            <a:extLst>
              <a:ext uri="{FF2B5EF4-FFF2-40B4-BE49-F238E27FC236}">
                <a16:creationId xmlns:a16="http://schemas.microsoft.com/office/drawing/2014/main" id="{D9B3C874-52ED-444A-BED9-C4E41B0F9FBB}"/>
              </a:ext>
            </a:extLst>
          </p:cNvPr>
          <p:cNvSpPr txBox="1">
            <a:spLocks/>
          </p:cNvSpPr>
          <p:nvPr/>
        </p:nvSpPr>
        <p:spPr>
          <a:xfrm>
            <a:off x="6096000" y="2534082"/>
            <a:ext cx="5566612" cy="6668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b="1" dirty="0"/>
              <a:t>2. Sistemas proyectados (metros)</a:t>
            </a:r>
          </a:p>
          <a:p>
            <a:pPr marL="0" indent="0">
              <a:buFont typeface="Arial" panose="020B0604020202020204" pitchFamily="34" charset="0"/>
              <a:buNone/>
            </a:pPr>
            <a:endParaRPr lang="es-CO" dirty="0"/>
          </a:p>
        </p:txBody>
      </p:sp>
      <p:pic>
        <p:nvPicPr>
          <p:cNvPr id="7" name="Imagen 6">
            <a:extLst>
              <a:ext uri="{FF2B5EF4-FFF2-40B4-BE49-F238E27FC236}">
                <a16:creationId xmlns:a16="http://schemas.microsoft.com/office/drawing/2014/main" id="{2186F98C-3E05-4EBB-B540-DA89FFC98E9C}"/>
              </a:ext>
            </a:extLst>
          </p:cNvPr>
          <p:cNvPicPr>
            <a:picLocks noChangeAspect="1"/>
          </p:cNvPicPr>
          <p:nvPr/>
        </p:nvPicPr>
        <p:blipFill rotWithShape="1">
          <a:blip r:embed="rId2"/>
          <a:srcRect l="4342" t="40272" r="73750" b="28761"/>
          <a:stretch/>
        </p:blipFill>
        <p:spPr>
          <a:xfrm>
            <a:off x="914398" y="3200899"/>
            <a:ext cx="4245558" cy="3373921"/>
          </a:xfrm>
          <a:prstGeom prst="rect">
            <a:avLst/>
          </a:prstGeom>
        </p:spPr>
      </p:pic>
      <p:pic>
        <p:nvPicPr>
          <p:cNvPr id="8" name="Imagen 7">
            <a:extLst>
              <a:ext uri="{FF2B5EF4-FFF2-40B4-BE49-F238E27FC236}">
                <a16:creationId xmlns:a16="http://schemas.microsoft.com/office/drawing/2014/main" id="{980F0232-1C6B-4714-9699-C0E544188183}"/>
              </a:ext>
            </a:extLst>
          </p:cNvPr>
          <p:cNvPicPr>
            <a:picLocks noChangeAspect="1"/>
          </p:cNvPicPr>
          <p:nvPr/>
        </p:nvPicPr>
        <p:blipFill rotWithShape="1">
          <a:blip r:embed="rId3"/>
          <a:srcRect l="4342" t="30517" r="59737" b="17177"/>
          <a:stretch/>
        </p:blipFill>
        <p:spPr>
          <a:xfrm>
            <a:off x="6799430" y="3025158"/>
            <a:ext cx="4245557" cy="3475757"/>
          </a:xfrm>
          <a:prstGeom prst="rect">
            <a:avLst/>
          </a:prstGeom>
        </p:spPr>
      </p:pic>
    </p:spTree>
    <p:extLst>
      <p:ext uri="{BB962C8B-B14F-4D97-AF65-F5344CB8AC3E}">
        <p14:creationId xmlns:p14="http://schemas.microsoft.com/office/powerpoint/2010/main" val="26068080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433135" y="477401"/>
            <a:ext cx="10515599" cy="509189"/>
          </a:xfrm>
        </p:spPr>
        <p:txBody>
          <a:bodyPr>
            <a:normAutofit fontScale="90000"/>
          </a:bodyPr>
          <a:lstStyle/>
          <a:p>
            <a:r>
              <a:rPr lang="es-ES" b="1" dirty="0"/>
              <a:t>Modelización de la superficie de la tierra</a:t>
            </a:r>
            <a:endParaRPr lang="es-CO" b="1" dirty="0"/>
          </a:p>
        </p:txBody>
      </p:sp>
      <p:pic>
        <p:nvPicPr>
          <p:cNvPr id="7" name="Imagen 6">
            <a:extLst>
              <a:ext uri="{FF2B5EF4-FFF2-40B4-BE49-F238E27FC236}">
                <a16:creationId xmlns:a16="http://schemas.microsoft.com/office/drawing/2014/main" id="{3CA0D217-A4BA-4912-A0DF-E32DF67355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0295" y="1396171"/>
            <a:ext cx="10231409" cy="4645511"/>
          </a:xfrm>
          <a:prstGeom prst="rect">
            <a:avLst/>
          </a:prstGeom>
        </p:spPr>
      </p:pic>
    </p:spTree>
    <p:extLst>
      <p:ext uri="{BB962C8B-B14F-4D97-AF65-F5344CB8AC3E}">
        <p14:creationId xmlns:p14="http://schemas.microsoft.com/office/powerpoint/2010/main" val="13091124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8" y="549590"/>
            <a:ext cx="10515599" cy="934285"/>
          </a:xfrm>
        </p:spPr>
        <p:txBody>
          <a:bodyPr>
            <a:normAutofit/>
          </a:bodyPr>
          <a:lstStyle/>
          <a:p>
            <a:r>
              <a:rPr lang="es-ES" b="1" dirty="0"/>
              <a:t>Elipsoide de referencia: WGS 84 </a:t>
            </a:r>
            <a:endParaRPr lang="es-CO" b="1" dirty="0"/>
          </a:p>
        </p:txBody>
      </p:sp>
      <p:sp>
        <p:nvSpPr>
          <p:cNvPr id="5" name="Marcador de contenido 4">
            <a:extLst>
              <a:ext uri="{FF2B5EF4-FFF2-40B4-BE49-F238E27FC236}">
                <a16:creationId xmlns:a16="http://schemas.microsoft.com/office/drawing/2014/main" id="{C61D37FF-2A91-4E10-A69B-AE8F3E4E2912}"/>
              </a:ext>
            </a:extLst>
          </p:cNvPr>
          <p:cNvSpPr>
            <a:spLocks noGrp="1"/>
          </p:cNvSpPr>
          <p:nvPr>
            <p:ph idx="1"/>
          </p:nvPr>
        </p:nvSpPr>
        <p:spPr>
          <a:xfrm>
            <a:off x="529388" y="1619452"/>
            <a:ext cx="5566612" cy="1603375"/>
          </a:xfrm>
        </p:spPr>
        <p:txBody>
          <a:bodyPr>
            <a:normAutofit/>
          </a:bodyPr>
          <a:lstStyle/>
          <a:p>
            <a:pPr>
              <a:buFontTx/>
              <a:buChar char="-"/>
            </a:pPr>
            <a:r>
              <a:rPr lang="es-ES" dirty="0"/>
              <a:t>Sistema Geodésico Mundial 1984: elipsoide de referencia basado en el GRS 80.</a:t>
            </a:r>
          </a:p>
          <a:p>
            <a:pPr>
              <a:buFontTx/>
              <a:buChar char="-"/>
            </a:pPr>
            <a:endParaRPr lang="es-ES" dirty="0"/>
          </a:p>
          <a:p>
            <a:pPr marL="0" indent="0">
              <a:buNone/>
            </a:pPr>
            <a:endParaRPr lang="es-CO" dirty="0"/>
          </a:p>
        </p:txBody>
      </p:sp>
      <p:graphicFrame>
        <p:nvGraphicFramePr>
          <p:cNvPr id="3" name="Tabla 2">
            <a:extLst>
              <a:ext uri="{FF2B5EF4-FFF2-40B4-BE49-F238E27FC236}">
                <a16:creationId xmlns:a16="http://schemas.microsoft.com/office/drawing/2014/main" id="{E9FFBAE1-60D4-4E7E-9959-59299EC884A4}"/>
              </a:ext>
            </a:extLst>
          </p:cNvPr>
          <p:cNvGraphicFramePr>
            <a:graphicFrameLocks noGrp="1"/>
          </p:cNvGraphicFramePr>
          <p:nvPr>
            <p:extLst>
              <p:ext uri="{D42A27DB-BD31-4B8C-83A1-F6EECF244321}">
                <p14:modId xmlns:p14="http://schemas.microsoft.com/office/powerpoint/2010/main" val="2973628206"/>
              </p:ext>
            </p:extLst>
          </p:nvPr>
        </p:nvGraphicFramePr>
        <p:xfrm>
          <a:off x="529388" y="3429000"/>
          <a:ext cx="4908884" cy="2879660"/>
        </p:xfrm>
        <a:graphic>
          <a:graphicData uri="http://schemas.openxmlformats.org/drawingml/2006/table">
            <a:tbl>
              <a:tblPr firstRow="1" bandRow="1">
                <a:tableStyleId>{9D7B26C5-4107-4FEC-AEDC-1716B250A1EF}</a:tableStyleId>
              </a:tblPr>
              <a:tblGrid>
                <a:gridCol w="1155031">
                  <a:extLst>
                    <a:ext uri="{9D8B030D-6E8A-4147-A177-3AD203B41FA5}">
                      <a16:colId xmlns:a16="http://schemas.microsoft.com/office/drawing/2014/main" val="322048195"/>
                    </a:ext>
                  </a:extLst>
                </a:gridCol>
                <a:gridCol w="1251285">
                  <a:extLst>
                    <a:ext uri="{9D8B030D-6E8A-4147-A177-3AD203B41FA5}">
                      <a16:colId xmlns:a16="http://schemas.microsoft.com/office/drawing/2014/main" val="2604548049"/>
                    </a:ext>
                  </a:extLst>
                </a:gridCol>
                <a:gridCol w="1179094">
                  <a:extLst>
                    <a:ext uri="{9D8B030D-6E8A-4147-A177-3AD203B41FA5}">
                      <a16:colId xmlns:a16="http://schemas.microsoft.com/office/drawing/2014/main" val="3827042411"/>
                    </a:ext>
                  </a:extLst>
                </a:gridCol>
                <a:gridCol w="1323474">
                  <a:extLst>
                    <a:ext uri="{9D8B030D-6E8A-4147-A177-3AD203B41FA5}">
                      <a16:colId xmlns:a16="http://schemas.microsoft.com/office/drawing/2014/main" val="3352974476"/>
                    </a:ext>
                  </a:extLst>
                </a:gridCol>
              </a:tblGrid>
              <a:tr h="982630">
                <a:tc>
                  <a:txBody>
                    <a:bodyPr/>
                    <a:lstStyle/>
                    <a:p>
                      <a:r>
                        <a:rPr lang="es-ES" dirty="0"/>
                        <a:t>Elipsoide de referencia</a:t>
                      </a:r>
                      <a:endParaRPr lang="es-CO" dirty="0"/>
                    </a:p>
                  </a:txBody>
                  <a:tcPr/>
                </a:tc>
                <a:tc>
                  <a:txBody>
                    <a:bodyPr/>
                    <a:lstStyle/>
                    <a:p>
                      <a:r>
                        <a:rPr lang="es-ES" dirty="0"/>
                        <a:t>Semieje mayor (a)</a:t>
                      </a:r>
                      <a:endParaRPr lang="es-CO" dirty="0"/>
                    </a:p>
                  </a:txBody>
                  <a:tcPr/>
                </a:tc>
                <a:tc>
                  <a:txBody>
                    <a:bodyPr/>
                    <a:lstStyle/>
                    <a:p>
                      <a:r>
                        <a:rPr lang="es-ES" dirty="0"/>
                        <a:t>Semieje menor (b)</a:t>
                      </a:r>
                      <a:endParaRPr lang="es-CO" dirty="0"/>
                    </a:p>
                  </a:txBody>
                  <a:tcPr/>
                </a:tc>
                <a:tc>
                  <a:txBody>
                    <a:bodyPr/>
                    <a:lstStyle/>
                    <a:p>
                      <a:r>
                        <a:rPr lang="es-ES" dirty="0"/>
                        <a:t>Achatamiento inverso (1/f)</a:t>
                      </a:r>
                      <a:endParaRPr lang="es-CO" dirty="0"/>
                    </a:p>
                  </a:txBody>
                  <a:tcPr/>
                </a:tc>
                <a:extLst>
                  <a:ext uri="{0D108BD9-81ED-4DB2-BD59-A6C34878D82A}">
                    <a16:rowId xmlns:a16="http://schemas.microsoft.com/office/drawing/2014/main" val="3515825885"/>
                  </a:ext>
                </a:extLst>
              </a:tr>
              <a:tr h="982630">
                <a:tc>
                  <a:txBody>
                    <a:bodyPr/>
                    <a:lstStyle/>
                    <a:p>
                      <a:r>
                        <a:rPr lang="es-ES" dirty="0"/>
                        <a:t>GRS 80</a:t>
                      </a:r>
                      <a:endParaRPr lang="es-CO" dirty="0"/>
                    </a:p>
                  </a:txBody>
                  <a:tcPr/>
                </a:tc>
                <a:tc>
                  <a:txBody>
                    <a:bodyPr/>
                    <a:lstStyle/>
                    <a:p>
                      <a:r>
                        <a:rPr lang="es-CO" sz="1800" kern="1200" dirty="0">
                          <a:effectLst/>
                        </a:rPr>
                        <a:t>6 378 137,0 m</a:t>
                      </a:r>
                      <a:endParaRPr lang="es-CO" dirty="0"/>
                    </a:p>
                  </a:txBody>
                  <a:tcPr/>
                </a:tc>
                <a:tc>
                  <a:txBody>
                    <a:bodyPr/>
                    <a:lstStyle/>
                    <a:p>
                      <a:r>
                        <a:rPr lang="es-CO" dirty="0">
                          <a:effectLst/>
                        </a:rPr>
                        <a:t>≈ 6 356 752,314140 m</a:t>
                      </a:r>
                    </a:p>
                  </a:txBody>
                  <a:tcPr anchor="ctr"/>
                </a:tc>
                <a:tc>
                  <a:txBody>
                    <a:bodyPr/>
                    <a:lstStyle/>
                    <a:p>
                      <a:r>
                        <a:rPr lang="es-CO" dirty="0">
                          <a:effectLst/>
                        </a:rPr>
                        <a:t>298,257222100882711...</a:t>
                      </a:r>
                    </a:p>
                  </a:txBody>
                  <a:tcPr anchor="ctr"/>
                </a:tc>
                <a:extLst>
                  <a:ext uri="{0D108BD9-81ED-4DB2-BD59-A6C34878D82A}">
                    <a16:rowId xmlns:a16="http://schemas.microsoft.com/office/drawing/2014/main" val="1369373520"/>
                  </a:ext>
                </a:extLst>
              </a:tr>
              <a:tr h="893262">
                <a:tc>
                  <a:txBody>
                    <a:bodyPr/>
                    <a:lstStyle/>
                    <a:p>
                      <a:r>
                        <a:rPr lang="es-ES" dirty="0"/>
                        <a:t>WGS 84</a:t>
                      </a:r>
                      <a:endParaRPr lang="es-CO" dirty="0"/>
                    </a:p>
                  </a:txBody>
                  <a:tcPr/>
                </a:tc>
                <a:tc>
                  <a:txBody>
                    <a:bodyPr/>
                    <a:lstStyle/>
                    <a:p>
                      <a:r>
                        <a:rPr lang="es-CO" dirty="0">
                          <a:effectLst/>
                        </a:rPr>
                        <a:t>6 378 137,0 m</a:t>
                      </a:r>
                    </a:p>
                  </a:txBody>
                  <a:tcPr anchor="ctr"/>
                </a:tc>
                <a:tc>
                  <a:txBody>
                    <a:bodyPr/>
                    <a:lstStyle/>
                    <a:p>
                      <a:r>
                        <a:rPr lang="es-CO" dirty="0">
                          <a:effectLst/>
                        </a:rPr>
                        <a:t>≈ 6 356 752,314245 m</a:t>
                      </a:r>
                    </a:p>
                  </a:txBody>
                  <a:tcPr anchor="ctr"/>
                </a:tc>
                <a:tc>
                  <a:txBody>
                    <a:bodyPr/>
                    <a:lstStyle/>
                    <a:p>
                      <a:pPr algn="ctr"/>
                      <a:r>
                        <a:rPr lang="es-CO" sz="1800" kern="1200" dirty="0">
                          <a:effectLst/>
                        </a:rPr>
                        <a:t>298,257223563</a:t>
                      </a:r>
                      <a:endParaRPr lang="es-CO" dirty="0">
                        <a:solidFill>
                          <a:srgbClr val="202122"/>
                        </a:solidFill>
                        <a:effectLst/>
                      </a:endParaRPr>
                    </a:p>
                  </a:txBody>
                  <a:tcPr anchor="ctr"/>
                </a:tc>
                <a:extLst>
                  <a:ext uri="{0D108BD9-81ED-4DB2-BD59-A6C34878D82A}">
                    <a16:rowId xmlns:a16="http://schemas.microsoft.com/office/drawing/2014/main" val="4006935061"/>
                  </a:ext>
                </a:extLst>
              </a:tr>
            </a:tbl>
          </a:graphicData>
        </a:graphic>
      </p:graphicFrame>
      <p:pic>
        <p:nvPicPr>
          <p:cNvPr id="6" name="Imagen 5">
            <a:extLst>
              <a:ext uri="{FF2B5EF4-FFF2-40B4-BE49-F238E27FC236}">
                <a16:creationId xmlns:a16="http://schemas.microsoft.com/office/drawing/2014/main" id="{9F8F85EC-458A-4052-90D8-2967301F1668}"/>
              </a:ext>
            </a:extLst>
          </p:cNvPr>
          <p:cNvPicPr>
            <a:picLocks noChangeAspect="1"/>
          </p:cNvPicPr>
          <p:nvPr/>
        </p:nvPicPr>
        <p:blipFill rotWithShape="1">
          <a:blip r:embed="rId2">
            <a:extLst>
              <a:ext uri="{28A0092B-C50C-407E-A947-70E740481C1C}">
                <a14:useLocalDpi xmlns:a14="http://schemas.microsoft.com/office/drawing/2010/main" val="0"/>
              </a:ext>
            </a:extLst>
          </a:blip>
          <a:srcRect b="17583"/>
          <a:stretch/>
        </p:blipFill>
        <p:spPr>
          <a:xfrm>
            <a:off x="5571175" y="1700063"/>
            <a:ext cx="6224306" cy="4674607"/>
          </a:xfrm>
          <a:prstGeom prst="rect">
            <a:avLst/>
          </a:prstGeom>
        </p:spPr>
      </p:pic>
    </p:spTree>
    <p:extLst>
      <p:ext uri="{BB962C8B-B14F-4D97-AF65-F5344CB8AC3E}">
        <p14:creationId xmlns:p14="http://schemas.microsoft.com/office/powerpoint/2010/main" val="2366623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8" y="549590"/>
            <a:ext cx="10515599" cy="934285"/>
          </a:xfrm>
        </p:spPr>
        <p:txBody>
          <a:bodyPr>
            <a:normAutofit/>
          </a:bodyPr>
          <a:lstStyle/>
          <a:p>
            <a:r>
              <a:rPr lang="es-ES" b="1" dirty="0"/>
              <a:t>Datum</a:t>
            </a:r>
            <a:endParaRPr lang="es-CO" b="1" dirty="0"/>
          </a:p>
        </p:txBody>
      </p:sp>
      <p:sp>
        <p:nvSpPr>
          <p:cNvPr id="5" name="Marcador de contenido 4">
            <a:extLst>
              <a:ext uri="{FF2B5EF4-FFF2-40B4-BE49-F238E27FC236}">
                <a16:creationId xmlns:a16="http://schemas.microsoft.com/office/drawing/2014/main" id="{C61D37FF-2A91-4E10-A69B-AE8F3E4E2912}"/>
              </a:ext>
            </a:extLst>
          </p:cNvPr>
          <p:cNvSpPr>
            <a:spLocks noGrp="1"/>
          </p:cNvSpPr>
          <p:nvPr>
            <p:ph idx="1"/>
          </p:nvPr>
        </p:nvSpPr>
        <p:spPr>
          <a:xfrm>
            <a:off x="529388" y="1971591"/>
            <a:ext cx="4283244" cy="2914817"/>
          </a:xfrm>
        </p:spPr>
        <p:txBody>
          <a:bodyPr>
            <a:normAutofit fontScale="92500" lnSpcReduction="10000"/>
          </a:bodyPr>
          <a:lstStyle/>
          <a:p>
            <a:pPr>
              <a:buFontTx/>
              <a:buChar char="-"/>
            </a:pPr>
            <a:r>
              <a:rPr lang="es-ES" dirty="0"/>
              <a:t>El </a:t>
            </a:r>
            <a:r>
              <a:rPr lang="es-ES" b="1" dirty="0"/>
              <a:t>datum </a:t>
            </a:r>
            <a:r>
              <a:rPr lang="es-ES" dirty="0"/>
              <a:t>es el punto fundamental, que corresponde a la posición del </a:t>
            </a:r>
            <a:r>
              <a:rPr lang="es-ES" b="1" dirty="0"/>
              <a:t>elipsoide de referencia </a:t>
            </a:r>
            <a:r>
              <a:rPr lang="es-ES" dirty="0"/>
              <a:t>respecto del centro de la Tierra.</a:t>
            </a:r>
          </a:p>
          <a:p>
            <a:pPr>
              <a:buFontTx/>
              <a:buChar char="-"/>
            </a:pPr>
            <a:r>
              <a:rPr lang="es-ES" dirty="0"/>
              <a:t>El </a:t>
            </a:r>
            <a:r>
              <a:rPr lang="es-ES" b="1" dirty="0"/>
              <a:t>datum </a:t>
            </a:r>
            <a:r>
              <a:rPr lang="es-ES" dirty="0"/>
              <a:t>no es un </a:t>
            </a:r>
            <a:r>
              <a:rPr lang="es-ES" b="1" dirty="0"/>
              <a:t>CRS</a:t>
            </a:r>
            <a:r>
              <a:rPr lang="es-ES" dirty="0"/>
              <a:t>; es una parte del </a:t>
            </a:r>
            <a:r>
              <a:rPr lang="es-ES" b="1" dirty="0"/>
              <a:t>CRS.</a:t>
            </a:r>
            <a:endParaRPr lang="es-ES" dirty="0"/>
          </a:p>
          <a:p>
            <a:pPr marL="0" indent="0">
              <a:buNone/>
            </a:pPr>
            <a:endParaRPr lang="es-CO" dirty="0"/>
          </a:p>
        </p:txBody>
      </p:sp>
      <p:pic>
        <p:nvPicPr>
          <p:cNvPr id="4" name="Imagen 3">
            <a:extLst>
              <a:ext uri="{FF2B5EF4-FFF2-40B4-BE49-F238E27FC236}">
                <a16:creationId xmlns:a16="http://schemas.microsoft.com/office/drawing/2014/main" id="{2D5F70CD-5648-45C6-9E6C-9EC270E4C4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7377" y="2038428"/>
            <a:ext cx="7807376" cy="3592351"/>
          </a:xfrm>
          <a:prstGeom prst="rect">
            <a:avLst/>
          </a:prstGeom>
        </p:spPr>
      </p:pic>
    </p:spTree>
    <p:extLst>
      <p:ext uri="{BB962C8B-B14F-4D97-AF65-F5344CB8AC3E}">
        <p14:creationId xmlns:p14="http://schemas.microsoft.com/office/powerpoint/2010/main" val="15976929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8" y="549590"/>
            <a:ext cx="10515599" cy="934285"/>
          </a:xfrm>
        </p:spPr>
        <p:txBody>
          <a:bodyPr>
            <a:normAutofit/>
          </a:bodyPr>
          <a:lstStyle/>
          <a:p>
            <a:r>
              <a:rPr lang="es-ES" b="1" dirty="0"/>
              <a:t>Sistema de eje geodésicos</a:t>
            </a:r>
            <a:endParaRPr lang="es-CO" b="1" dirty="0"/>
          </a:p>
        </p:txBody>
      </p:sp>
      <p:sp>
        <p:nvSpPr>
          <p:cNvPr id="5" name="Marcador de contenido 4">
            <a:extLst>
              <a:ext uri="{FF2B5EF4-FFF2-40B4-BE49-F238E27FC236}">
                <a16:creationId xmlns:a16="http://schemas.microsoft.com/office/drawing/2014/main" id="{C61D37FF-2A91-4E10-A69B-AE8F3E4E2912}"/>
              </a:ext>
            </a:extLst>
          </p:cNvPr>
          <p:cNvSpPr>
            <a:spLocks noGrp="1"/>
          </p:cNvSpPr>
          <p:nvPr>
            <p:ph idx="1"/>
          </p:nvPr>
        </p:nvSpPr>
        <p:spPr>
          <a:xfrm>
            <a:off x="529388" y="1632433"/>
            <a:ext cx="4283244" cy="1998830"/>
          </a:xfrm>
        </p:spPr>
        <p:txBody>
          <a:bodyPr>
            <a:normAutofit/>
          </a:bodyPr>
          <a:lstStyle/>
          <a:p>
            <a:pPr>
              <a:buFontTx/>
              <a:buChar char="-"/>
            </a:pPr>
            <a:r>
              <a:rPr lang="es-ES" dirty="0"/>
              <a:t>Los </a:t>
            </a:r>
            <a:r>
              <a:rPr lang="es-ES" b="1" dirty="0"/>
              <a:t>sistemas geodésicos </a:t>
            </a:r>
            <a:r>
              <a:rPr lang="es-ES" dirty="0"/>
              <a:t>se expresan en </a:t>
            </a:r>
            <a:r>
              <a:rPr lang="es-ES" b="1" dirty="0"/>
              <a:t>grados.</a:t>
            </a:r>
            <a:endParaRPr lang="es-ES" dirty="0"/>
          </a:p>
          <a:p>
            <a:pPr>
              <a:buFontTx/>
              <a:buChar char="-"/>
            </a:pPr>
            <a:r>
              <a:rPr lang="es-ES" b="1" dirty="0"/>
              <a:t>Longitud: </a:t>
            </a:r>
            <a:r>
              <a:rPr lang="es-ES" dirty="0"/>
              <a:t>meridianos, N-S.</a:t>
            </a:r>
          </a:p>
          <a:p>
            <a:pPr>
              <a:buFontTx/>
              <a:buChar char="-"/>
            </a:pPr>
            <a:r>
              <a:rPr lang="es-ES" b="1" dirty="0"/>
              <a:t>Latitud: </a:t>
            </a:r>
            <a:r>
              <a:rPr lang="es-ES" dirty="0"/>
              <a:t>paralelos, W-E.</a:t>
            </a:r>
            <a:endParaRPr lang="es-ES" b="1" dirty="0"/>
          </a:p>
          <a:p>
            <a:pPr marL="0" indent="0">
              <a:buNone/>
            </a:pPr>
            <a:endParaRPr lang="es-CO" dirty="0"/>
          </a:p>
        </p:txBody>
      </p:sp>
      <p:sp>
        <p:nvSpPr>
          <p:cNvPr id="6" name="Marcador de contenido 4">
            <a:extLst>
              <a:ext uri="{FF2B5EF4-FFF2-40B4-BE49-F238E27FC236}">
                <a16:creationId xmlns:a16="http://schemas.microsoft.com/office/drawing/2014/main" id="{33667B11-93E3-4CF3-9760-1DE533AF18C2}"/>
              </a:ext>
            </a:extLst>
          </p:cNvPr>
          <p:cNvSpPr txBox="1">
            <a:spLocks/>
          </p:cNvSpPr>
          <p:nvPr/>
        </p:nvSpPr>
        <p:spPr>
          <a:xfrm>
            <a:off x="529387" y="3970421"/>
            <a:ext cx="5173581" cy="233798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r>
              <a:rPr lang="es-ES" dirty="0"/>
              <a:t>Unidades en grados, minutos, segundos:</a:t>
            </a:r>
          </a:p>
          <a:p>
            <a:pPr marL="0" indent="0" algn="ctr">
              <a:buNone/>
            </a:pPr>
            <a:r>
              <a:rPr lang="es-ES" b="1" dirty="0"/>
              <a:t>74° 04' 51''</a:t>
            </a:r>
          </a:p>
          <a:p>
            <a:pPr>
              <a:buFontTx/>
              <a:buChar char="-"/>
            </a:pPr>
            <a:r>
              <a:rPr lang="es-ES" dirty="0"/>
              <a:t>O en grados decimales:</a:t>
            </a:r>
          </a:p>
          <a:p>
            <a:pPr marL="0" indent="0" algn="ctr">
              <a:buNone/>
            </a:pPr>
            <a:r>
              <a:rPr lang="es-ES" b="1" dirty="0"/>
              <a:t>74,080833</a:t>
            </a:r>
            <a:endParaRPr lang="es-CO" b="1" dirty="0"/>
          </a:p>
        </p:txBody>
      </p:sp>
      <p:pic>
        <p:nvPicPr>
          <p:cNvPr id="7" name="Imagen 6">
            <a:extLst>
              <a:ext uri="{FF2B5EF4-FFF2-40B4-BE49-F238E27FC236}">
                <a16:creationId xmlns:a16="http://schemas.microsoft.com/office/drawing/2014/main" id="{7D6B8420-12DC-49A5-9CB2-D3C58A9DD5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9034" y="1453991"/>
            <a:ext cx="5190408" cy="4555346"/>
          </a:xfrm>
          <a:prstGeom prst="rect">
            <a:avLst/>
          </a:prstGeom>
        </p:spPr>
      </p:pic>
    </p:spTree>
    <p:extLst>
      <p:ext uri="{BB962C8B-B14F-4D97-AF65-F5344CB8AC3E}">
        <p14:creationId xmlns:p14="http://schemas.microsoft.com/office/powerpoint/2010/main" val="41210069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a:xfrm>
            <a:off x="529388" y="549590"/>
            <a:ext cx="10515599" cy="934285"/>
          </a:xfrm>
        </p:spPr>
        <p:txBody>
          <a:bodyPr>
            <a:normAutofit/>
          </a:bodyPr>
          <a:lstStyle/>
          <a:p>
            <a:r>
              <a:rPr lang="es-ES" b="1" dirty="0"/>
              <a:t>Proyecciones cartográficas</a:t>
            </a:r>
            <a:endParaRPr lang="es-CO" b="1" dirty="0"/>
          </a:p>
        </p:txBody>
      </p:sp>
      <p:sp>
        <p:nvSpPr>
          <p:cNvPr id="5" name="Marcador de contenido 4">
            <a:extLst>
              <a:ext uri="{FF2B5EF4-FFF2-40B4-BE49-F238E27FC236}">
                <a16:creationId xmlns:a16="http://schemas.microsoft.com/office/drawing/2014/main" id="{C61D37FF-2A91-4E10-A69B-AE8F3E4E2912}"/>
              </a:ext>
            </a:extLst>
          </p:cNvPr>
          <p:cNvSpPr>
            <a:spLocks noGrp="1"/>
          </p:cNvSpPr>
          <p:nvPr>
            <p:ph idx="1"/>
          </p:nvPr>
        </p:nvSpPr>
        <p:spPr>
          <a:xfrm>
            <a:off x="529388" y="1483876"/>
            <a:ext cx="11381876" cy="934286"/>
          </a:xfrm>
        </p:spPr>
        <p:txBody>
          <a:bodyPr>
            <a:normAutofit/>
          </a:bodyPr>
          <a:lstStyle/>
          <a:p>
            <a:pPr>
              <a:buFontTx/>
              <a:buChar char="-"/>
            </a:pPr>
            <a:r>
              <a:rPr lang="es-ES" dirty="0"/>
              <a:t>Las </a:t>
            </a:r>
            <a:r>
              <a:rPr lang="es-ES" b="1" dirty="0"/>
              <a:t>proyecciones cartográficas </a:t>
            </a:r>
            <a:r>
              <a:rPr lang="es-ES" dirty="0"/>
              <a:t>son transformaciones matemáticas que permiten representar la </a:t>
            </a:r>
            <a:r>
              <a:rPr lang="es-ES" b="1" dirty="0"/>
              <a:t>esfera </a:t>
            </a:r>
            <a:r>
              <a:rPr lang="es-ES" dirty="0"/>
              <a:t>en una superficie plana.</a:t>
            </a:r>
            <a:endParaRPr lang="es-CO" dirty="0"/>
          </a:p>
        </p:txBody>
      </p:sp>
      <p:pic>
        <p:nvPicPr>
          <p:cNvPr id="7" name="Imagen 6">
            <a:extLst>
              <a:ext uri="{FF2B5EF4-FFF2-40B4-BE49-F238E27FC236}">
                <a16:creationId xmlns:a16="http://schemas.microsoft.com/office/drawing/2014/main" id="{8251948A-FC2E-4C9B-941F-6610C13B2C89}"/>
              </a:ext>
            </a:extLst>
          </p:cNvPr>
          <p:cNvPicPr>
            <a:picLocks noChangeAspect="1"/>
          </p:cNvPicPr>
          <p:nvPr/>
        </p:nvPicPr>
        <p:blipFill rotWithShape="1">
          <a:blip r:embed="rId2">
            <a:extLst>
              <a:ext uri="{28A0092B-C50C-407E-A947-70E740481C1C}">
                <a14:useLocalDpi xmlns:a14="http://schemas.microsoft.com/office/drawing/2010/main" val="0"/>
              </a:ext>
            </a:extLst>
          </a:blip>
          <a:srcRect t="12631" b="5263"/>
          <a:stretch/>
        </p:blipFill>
        <p:spPr>
          <a:xfrm>
            <a:off x="4399551" y="2528451"/>
            <a:ext cx="7074568" cy="3267333"/>
          </a:xfrm>
          <a:prstGeom prst="rect">
            <a:avLst/>
          </a:prstGeom>
        </p:spPr>
      </p:pic>
      <p:sp>
        <p:nvSpPr>
          <p:cNvPr id="8" name="Marcador de contenido 4">
            <a:extLst>
              <a:ext uri="{FF2B5EF4-FFF2-40B4-BE49-F238E27FC236}">
                <a16:creationId xmlns:a16="http://schemas.microsoft.com/office/drawing/2014/main" id="{CBE78BDC-EB9A-4CC3-BC21-93B52409A1B2}"/>
              </a:ext>
            </a:extLst>
          </p:cNvPr>
          <p:cNvSpPr txBox="1">
            <a:spLocks/>
          </p:cNvSpPr>
          <p:nvPr/>
        </p:nvSpPr>
        <p:spPr>
          <a:xfrm>
            <a:off x="717881" y="2528451"/>
            <a:ext cx="3637551" cy="360908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r>
              <a:rPr lang="es-ES" dirty="0"/>
              <a:t>Sistema bidimensional en </a:t>
            </a:r>
            <a:r>
              <a:rPr lang="es-ES" b="1" dirty="0"/>
              <a:t>metros</a:t>
            </a:r>
            <a:r>
              <a:rPr lang="es-ES" dirty="0"/>
              <a:t>.</a:t>
            </a:r>
          </a:p>
          <a:p>
            <a:pPr>
              <a:buFontTx/>
              <a:buChar char="-"/>
            </a:pPr>
            <a:r>
              <a:rPr lang="es-ES" dirty="0"/>
              <a:t>Permite convertir los sistemas de coordenadas geográficas (latitud, longitud) en coordenadas (</a:t>
            </a:r>
            <a:r>
              <a:rPr lang="es-ES" dirty="0" err="1"/>
              <a:t>x,y</a:t>
            </a:r>
            <a:r>
              <a:rPr lang="es-ES" dirty="0"/>
              <a:t>).</a:t>
            </a:r>
            <a:endParaRPr lang="es-CO" dirty="0"/>
          </a:p>
        </p:txBody>
      </p:sp>
    </p:spTree>
    <p:extLst>
      <p:ext uri="{BB962C8B-B14F-4D97-AF65-F5344CB8AC3E}">
        <p14:creationId xmlns:p14="http://schemas.microsoft.com/office/powerpoint/2010/main" val="3785740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3AA32E-0BCD-45AC-9872-0E978DE9A4C6}"/>
              </a:ext>
            </a:extLst>
          </p:cNvPr>
          <p:cNvSpPr>
            <a:spLocks noGrp="1"/>
          </p:cNvSpPr>
          <p:nvPr>
            <p:ph type="title"/>
          </p:nvPr>
        </p:nvSpPr>
        <p:spPr>
          <a:xfrm>
            <a:off x="838200" y="365126"/>
            <a:ext cx="10515600" cy="862096"/>
          </a:xfrm>
        </p:spPr>
        <p:txBody>
          <a:bodyPr/>
          <a:lstStyle/>
          <a:p>
            <a:r>
              <a:rPr lang="es-ES" b="1" dirty="0"/>
              <a:t>Datos espaciales: la ubicación importa</a:t>
            </a:r>
            <a:endParaRPr lang="es-CO" b="1" dirty="0"/>
          </a:p>
        </p:txBody>
      </p:sp>
      <p:sp>
        <p:nvSpPr>
          <p:cNvPr id="3" name="Marcador de contenido 2">
            <a:extLst>
              <a:ext uri="{FF2B5EF4-FFF2-40B4-BE49-F238E27FC236}">
                <a16:creationId xmlns:a16="http://schemas.microsoft.com/office/drawing/2014/main" id="{720D22C9-16F7-4ECB-AD2D-ADE1ADF436C1}"/>
              </a:ext>
            </a:extLst>
          </p:cNvPr>
          <p:cNvSpPr>
            <a:spLocks noGrp="1"/>
          </p:cNvSpPr>
          <p:nvPr>
            <p:ph idx="1"/>
          </p:nvPr>
        </p:nvSpPr>
        <p:spPr>
          <a:xfrm>
            <a:off x="838200" y="1564105"/>
            <a:ext cx="10515600" cy="4612858"/>
          </a:xfrm>
        </p:spPr>
        <p:txBody>
          <a:bodyPr>
            <a:normAutofit/>
          </a:bodyPr>
          <a:lstStyle/>
          <a:p>
            <a:pPr>
              <a:buFontTx/>
              <a:buChar char="-"/>
            </a:pPr>
            <a:r>
              <a:rPr lang="es-ES" i="1" dirty="0"/>
              <a:t>Más allá de la elaboración de mapas, los datos espaciales permiten formular y responder preguntas que dependen de la localización geográfica y que, por tanto, no pueden resolverse únicamente mediante la observación directa de los datos (por ejemplo, la identificación de relaciones espaciales)</a:t>
            </a:r>
            <a:r>
              <a:rPr lang="es-ES" dirty="0"/>
              <a:t> (</a:t>
            </a:r>
            <a:r>
              <a:rPr lang="es-ES" dirty="0" err="1"/>
              <a:t>Bivand</a:t>
            </a:r>
            <a:r>
              <a:rPr lang="es-ES" dirty="0"/>
              <a:t>, </a:t>
            </a:r>
            <a:r>
              <a:rPr lang="es-ES" dirty="0" err="1"/>
              <a:t>Pebesma</a:t>
            </a:r>
            <a:r>
              <a:rPr lang="es-ES" dirty="0"/>
              <a:t> y Gómez-Rubio, 2008).</a:t>
            </a:r>
          </a:p>
          <a:p>
            <a:pPr>
              <a:buFontTx/>
              <a:buChar char="-"/>
            </a:pPr>
            <a:r>
              <a:rPr lang="es-ES" i="1" dirty="0"/>
              <a:t>¿Qué tipo de preguntas podemos abordar?</a:t>
            </a:r>
          </a:p>
          <a:p>
            <a:pPr marL="0" indent="0">
              <a:buNone/>
            </a:pPr>
            <a:r>
              <a:rPr lang="es-ES" i="1" dirty="0"/>
              <a:t>A. </a:t>
            </a:r>
          </a:p>
          <a:p>
            <a:pPr>
              <a:buFontTx/>
              <a:buChar char="-"/>
            </a:pPr>
            <a:r>
              <a:rPr lang="es-ES" i="1" dirty="0"/>
              <a:t>¿Preguntas con datos socioeconómicos?</a:t>
            </a:r>
          </a:p>
          <a:p>
            <a:pPr marL="0" indent="0">
              <a:buNone/>
            </a:pPr>
            <a:r>
              <a:rPr lang="es-ES" i="1" dirty="0"/>
              <a:t>A.</a:t>
            </a:r>
            <a:endParaRPr lang="en-US" dirty="0"/>
          </a:p>
        </p:txBody>
      </p:sp>
    </p:spTree>
    <p:extLst>
      <p:ext uri="{BB962C8B-B14F-4D97-AF65-F5344CB8AC3E}">
        <p14:creationId xmlns:p14="http://schemas.microsoft.com/office/powerpoint/2010/main" val="3679035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5A73C85A-D3F1-4428-9D89-9C4E218340C7}"/>
              </a:ext>
            </a:extLst>
          </p:cNvPr>
          <p:cNvPicPr>
            <a:picLocks noChangeAspect="1"/>
          </p:cNvPicPr>
          <p:nvPr/>
        </p:nvPicPr>
        <p:blipFill rotWithShape="1">
          <a:blip r:embed="rId2"/>
          <a:srcRect l="3750" t="21623" r="51645" b="54037"/>
          <a:stretch/>
        </p:blipFill>
        <p:spPr>
          <a:xfrm>
            <a:off x="4752472" y="327941"/>
            <a:ext cx="5833390" cy="1789617"/>
          </a:xfrm>
          <a:prstGeom prst="rect">
            <a:avLst/>
          </a:prstGeom>
        </p:spPr>
      </p:pic>
      <p:pic>
        <p:nvPicPr>
          <p:cNvPr id="9" name="Imagen 8">
            <a:extLst>
              <a:ext uri="{FF2B5EF4-FFF2-40B4-BE49-F238E27FC236}">
                <a16:creationId xmlns:a16="http://schemas.microsoft.com/office/drawing/2014/main" id="{6EA2AAF9-5FF6-4817-8A07-4594AA136BB3}"/>
              </a:ext>
            </a:extLst>
          </p:cNvPr>
          <p:cNvPicPr>
            <a:picLocks noChangeAspect="1"/>
          </p:cNvPicPr>
          <p:nvPr/>
        </p:nvPicPr>
        <p:blipFill rotWithShape="1">
          <a:blip r:embed="rId3"/>
          <a:srcRect l="2763" t="50917" r="51119" b="15422"/>
          <a:stretch/>
        </p:blipFill>
        <p:spPr>
          <a:xfrm>
            <a:off x="4752472" y="2232077"/>
            <a:ext cx="5833390" cy="2393845"/>
          </a:xfrm>
          <a:prstGeom prst="rect">
            <a:avLst/>
          </a:prstGeom>
        </p:spPr>
      </p:pic>
      <p:pic>
        <p:nvPicPr>
          <p:cNvPr id="12" name="Imagen 11">
            <a:extLst>
              <a:ext uri="{FF2B5EF4-FFF2-40B4-BE49-F238E27FC236}">
                <a16:creationId xmlns:a16="http://schemas.microsoft.com/office/drawing/2014/main" id="{CD15ED42-CB74-46BC-8721-ED37BDBA9788}"/>
              </a:ext>
            </a:extLst>
          </p:cNvPr>
          <p:cNvPicPr>
            <a:picLocks noChangeAspect="1"/>
          </p:cNvPicPr>
          <p:nvPr/>
        </p:nvPicPr>
        <p:blipFill rotWithShape="1">
          <a:blip r:embed="rId4"/>
          <a:srcRect l="5133" t="50000" r="51447" b="27708"/>
          <a:stretch/>
        </p:blipFill>
        <p:spPr>
          <a:xfrm>
            <a:off x="4938851" y="4740440"/>
            <a:ext cx="5585688" cy="1612233"/>
          </a:xfrm>
          <a:prstGeom prst="rect">
            <a:avLst/>
          </a:prstGeom>
        </p:spPr>
      </p:pic>
      <p:sp>
        <p:nvSpPr>
          <p:cNvPr id="13" name="Marcador de contenido 4">
            <a:extLst>
              <a:ext uri="{FF2B5EF4-FFF2-40B4-BE49-F238E27FC236}">
                <a16:creationId xmlns:a16="http://schemas.microsoft.com/office/drawing/2014/main" id="{379C246D-4F72-4323-9852-8F504053D357}"/>
              </a:ext>
            </a:extLst>
          </p:cNvPr>
          <p:cNvSpPr>
            <a:spLocks noGrp="1"/>
          </p:cNvSpPr>
          <p:nvPr>
            <p:ph idx="1"/>
          </p:nvPr>
        </p:nvSpPr>
        <p:spPr>
          <a:xfrm>
            <a:off x="469228" y="1231125"/>
            <a:ext cx="4283244" cy="579104"/>
          </a:xfrm>
        </p:spPr>
        <p:txBody>
          <a:bodyPr>
            <a:normAutofit/>
          </a:bodyPr>
          <a:lstStyle/>
          <a:p>
            <a:pPr marL="0" indent="0">
              <a:buNone/>
            </a:pPr>
            <a:r>
              <a:rPr lang="es-ES" b="1" dirty="0"/>
              <a:t>Proyecciones cónicas</a:t>
            </a:r>
            <a:endParaRPr lang="es-CO" b="1" dirty="0"/>
          </a:p>
        </p:txBody>
      </p:sp>
      <p:sp>
        <p:nvSpPr>
          <p:cNvPr id="14" name="Marcador de contenido 4">
            <a:extLst>
              <a:ext uri="{FF2B5EF4-FFF2-40B4-BE49-F238E27FC236}">
                <a16:creationId xmlns:a16="http://schemas.microsoft.com/office/drawing/2014/main" id="{AC9F495A-B13C-4931-8E8D-71593E4A515F}"/>
              </a:ext>
            </a:extLst>
          </p:cNvPr>
          <p:cNvSpPr txBox="1">
            <a:spLocks/>
          </p:cNvSpPr>
          <p:nvPr/>
        </p:nvSpPr>
        <p:spPr>
          <a:xfrm>
            <a:off x="469228" y="3139447"/>
            <a:ext cx="4283244" cy="5791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b="1" dirty="0"/>
              <a:t>Proyecciones cilíndricas</a:t>
            </a:r>
            <a:endParaRPr lang="es-CO" b="1" dirty="0"/>
          </a:p>
        </p:txBody>
      </p:sp>
      <p:sp>
        <p:nvSpPr>
          <p:cNvPr id="15" name="Marcador de contenido 4">
            <a:extLst>
              <a:ext uri="{FF2B5EF4-FFF2-40B4-BE49-F238E27FC236}">
                <a16:creationId xmlns:a16="http://schemas.microsoft.com/office/drawing/2014/main" id="{11ED505C-7A8A-4C3C-92E0-A0B6ABADD7DD}"/>
              </a:ext>
            </a:extLst>
          </p:cNvPr>
          <p:cNvSpPr txBox="1">
            <a:spLocks/>
          </p:cNvSpPr>
          <p:nvPr/>
        </p:nvSpPr>
        <p:spPr>
          <a:xfrm>
            <a:off x="469228" y="5047769"/>
            <a:ext cx="4283244" cy="5791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ES" b="1" dirty="0"/>
              <a:t>Proyecciones acimutales</a:t>
            </a:r>
            <a:endParaRPr lang="es-CO" b="1" dirty="0"/>
          </a:p>
        </p:txBody>
      </p:sp>
    </p:spTree>
    <p:extLst>
      <p:ext uri="{BB962C8B-B14F-4D97-AF65-F5344CB8AC3E}">
        <p14:creationId xmlns:p14="http://schemas.microsoft.com/office/powerpoint/2010/main" val="3196214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1">
            <a:extLst>
              <a:ext uri="{FF2B5EF4-FFF2-40B4-BE49-F238E27FC236}">
                <a16:creationId xmlns:a16="http://schemas.microsoft.com/office/drawing/2014/main" id="{F97FFC93-1945-401A-A0D2-93FC9277A26D}"/>
              </a:ext>
            </a:extLst>
          </p:cNvPr>
          <p:cNvSpPr>
            <a:spLocks noGrp="1"/>
          </p:cNvSpPr>
          <p:nvPr>
            <p:ph type="title"/>
          </p:nvPr>
        </p:nvSpPr>
        <p:spPr>
          <a:xfrm>
            <a:off x="529388" y="549590"/>
            <a:ext cx="10515599" cy="934285"/>
          </a:xfrm>
        </p:spPr>
        <p:txBody>
          <a:bodyPr>
            <a:normAutofit/>
          </a:bodyPr>
          <a:lstStyle/>
          <a:p>
            <a:r>
              <a:rPr lang="es-ES" b="1" dirty="0"/>
              <a:t>Proyección Mercator</a:t>
            </a:r>
            <a:endParaRPr lang="es-CO" b="1" dirty="0"/>
          </a:p>
        </p:txBody>
      </p:sp>
      <p:sp>
        <p:nvSpPr>
          <p:cNvPr id="11" name="Marcador de contenido 4">
            <a:extLst>
              <a:ext uri="{FF2B5EF4-FFF2-40B4-BE49-F238E27FC236}">
                <a16:creationId xmlns:a16="http://schemas.microsoft.com/office/drawing/2014/main" id="{06565AAA-41F4-43A8-96F7-4ACAADA1D7D9}"/>
              </a:ext>
            </a:extLst>
          </p:cNvPr>
          <p:cNvSpPr txBox="1">
            <a:spLocks/>
          </p:cNvSpPr>
          <p:nvPr/>
        </p:nvSpPr>
        <p:spPr>
          <a:xfrm>
            <a:off x="493369" y="1569039"/>
            <a:ext cx="5137488" cy="44191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r>
              <a:rPr lang="es-ES" sz="1400" dirty="0"/>
              <a:t>Proyección </a:t>
            </a:r>
            <a:r>
              <a:rPr lang="es-ES" sz="1400" b="1" dirty="0"/>
              <a:t>cilíndrica </a:t>
            </a:r>
            <a:r>
              <a:rPr lang="es-ES" sz="1400" dirty="0"/>
              <a:t>conforme</a:t>
            </a:r>
            <a:r>
              <a:rPr lang="es-ES" sz="1400" b="1" dirty="0"/>
              <a:t>.</a:t>
            </a:r>
          </a:p>
          <a:p>
            <a:pPr>
              <a:buFontTx/>
              <a:buChar char="-"/>
            </a:pPr>
            <a:r>
              <a:rPr lang="es-ES" sz="1400" dirty="0"/>
              <a:t>Cuadrícula regular.</a:t>
            </a:r>
          </a:p>
          <a:p>
            <a:pPr>
              <a:buFontTx/>
              <a:buChar char="-"/>
            </a:pPr>
            <a:r>
              <a:rPr lang="es-ES" sz="1400" dirty="0"/>
              <a:t>Los </a:t>
            </a:r>
            <a:r>
              <a:rPr lang="es-ES" sz="1400" b="1" dirty="0"/>
              <a:t>meridianos </a:t>
            </a:r>
            <a:r>
              <a:rPr lang="es-ES" sz="1400" dirty="0"/>
              <a:t>son paralelos entre sí y son equidistantes.</a:t>
            </a:r>
          </a:p>
          <a:p>
            <a:pPr>
              <a:buFontTx/>
              <a:buChar char="-"/>
            </a:pPr>
            <a:r>
              <a:rPr lang="es-ES" sz="1400" dirty="0"/>
              <a:t>Las líneas de </a:t>
            </a:r>
            <a:r>
              <a:rPr lang="es-ES" sz="1400" b="1" dirty="0"/>
              <a:t>altitud </a:t>
            </a:r>
            <a:r>
              <a:rPr lang="es-ES" sz="1400" dirty="0"/>
              <a:t>son paralelas, pero se distancia progresivamente hacia los polos.</a:t>
            </a:r>
          </a:p>
          <a:p>
            <a:pPr>
              <a:buFontTx/>
              <a:buChar char="-"/>
            </a:pPr>
            <a:r>
              <a:rPr lang="es-ES" sz="1400" dirty="0"/>
              <a:t>Los polos no pueden ser representados.</a:t>
            </a:r>
          </a:p>
          <a:p>
            <a:pPr>
              <a:buFontTx/>
              <a:buChar char="-"/>
            </a:pPr>
            <a:r>
              <a:rPr lang="es-ES" sz="1400" dirty="0"/>
              <a:t>El área se distorsiona progresivamente hacia los polos.</a:t>
            </a:r>
          </a:p>
        </p:txBody>
      </p:sp>
      <p:pic>
        <p:nvPicPr>
          <p:cNvPr id="5" name="Imagen 4">
            <a:extLst>
              <a:ext uri="{FF2B5EF4-FFF2-40B4-BE49-F238E27FC236}">
                <a16:creationId xmlns:a16="http://schemas.microsoft.com/office/drawing/2014/main" id="{58CACC75-3FD7-49B1-80B0-A05AFAA5F3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737" y="3992309"/>
            <a:ext cx="4126870" cy="2316101"/>
          </a:xfrm>
          <a:prstGeom prst="rect">
            <a:avLst/>
          </a:prstGeom>
        </p:spPr>
      </p:pic>
      <p:sp>
        <p:nvSpPr>
          <p:cNvPr id="17" name="Marcador de contenido 4">
            <a:extLst>
              <a:ext uri="{FF2B5EF4-FFF2-40B4-BE49-F238E27FC236}">
                <a16:creationId xmlns:a16="http://schemas.microsoft.com/office/drawing/2014/main" id="{E0967DD6-3ECF-495D-AAFC-A7696C3473CF}"/>
              </a:ext>
            </a:extLst>
          </p:cNvPr>
          <p:cNvSpPr txBox="1">
            <a:spLocks/>
          </p:cNvSpPr>
          <p:nvPr/>
        </p:nvSpPr>
        <p:spPr>
          <a:xfrm>
            <a:off x="6561143" y="5559646"/>
            <a:ext cx="4483844" cy="4285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sz="1400" dirty="0"/>
              <a:t>El área se distorsiona progresivamente hacia los polos.</a:t>
            </a:r>
          </a:p>
        </p:txBody>
      </p:sp>
      <p:pic>
        <p:nvPicPr>
          <p:cNvPr id="8" name="Imagen 7">
            <a:extLst>
              <a:ext uri="{FF2B5EF4-FFF2-40B4-BE49-F238E27FC236}">
                <a16:creationId xmlns:a16="http://schemas.microsoft.com/office/drawing/2014/main" id="{F4D2A104-DEB9-49D2-84E3-613A81EA25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0225" y="790585"/>
            <a:ext cx="4483844" cy="4483844"/>
          </a:xfrm>
          <a:prstGeom prst="rect">
            <a:avLst/>
          </a:prstGeom>
        </p:spPr>
      </p:pic>
    </p:spTree>
    <p:extLst>
      <p:ext uri="{BB962C8B-B14F-4D97-AF65-F5344CB8AC3E}">
        <p14:creationId xmlns:p14="http://schemas.microsoft.com/office/powerpoint/2010/main" val="34466098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1">
            <a:extLst>
              <a:ext uri="{FF2B5EF4-FFF2-40B4-BE49-F238E27FC236}">
                <a16:creationId xmlns:a16="http://schemas.microsoft.com/office/drawing/2014/main" id="{F97FFC93-1945-401A-A0D2-93FC9277A26D}"/>
              </a:ext>
            </a:extLst>
          </p:cNvPr>
          <p:cNvSpPr>
            <a:spLocks noGrp="1"/>
          </p:cNvSpPr>
          <p:nvPr>
            <p:ph type="title"/>
          </p:nvPr>
        </p:nvSpPr>
        <p:spPr>
          <a:xfrm>
            <a:off x="529388" y="549590"/>
            <a:ext cx="10515599" cy="934285"/>
          </a:xfrm>
        </p:spPr>
        <p:txBody>
          <a:bodyPr>
            <a:normAutofit fontScale="90000"/>
          </a:bodyPr>
          <a:lstStyle/>
          <a:p>
            <a:r>
              <a:rPr lang="es-ES" b="1" dirty="0"/>
              <a:t>Proyección Universal Transversal Mercator (UTM)</a:t>
            </a:r>
            <a:endParaRPr lang="es-CO" b="1" dirty="0"/>
          </a:p>
        </p:txBody>
      </p:sp>
      <p:sp>
        <p:nvSpPr>
          <p:cNvPr id="4" name="Marcador de contenido 4">
            <a:extLst>
              <a:ext uri="{FF2B5EF4-FFF2-40B4-BE49-F238E27FC236}">
                <a16:creationId xmlns:a16="http://schemas.microsoft.com/office/drawing/2014/main" id="{BBFFC301-6B0C-4B7B-AD21-838BDDC89C92}"/>
              </a:ext>
            </a:extLst>
          </p:cNvPr>
          <p:cNvSpPr txBox="1">
            <a:spLocks/>
          </p:cNvSpPr>
          <p:nvPr/>
        </p:nvSpPr>
        <p:spPr>
          <a:xfrm>
            <a:off x="240632" y="1718389"/>
            <a:ext cx="5137488" cy="44191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r>
              <a:rPr lang="es-ES" dirty="0"/>
              <a:t>Proyección </a:t>
            </a:r>
            <a:r>
              <a:rPr lang="es-ES" b="1" dirty="0"/>
              <a:t>cilíndrica </a:t>
            </a:r>
            <a:r>
              <a:rPr lang="es-ES" dirty="0"/>
              <a:t>transversal.</a:t>
            </a:r>
          </a:p>
          <a:p>
            <a:pPr>
              <a:buFontTx/>
              <a:buChar char="-"/>
            </a:pPr>
            <a:r>
              <a:rPr lang="es-ES" dirty="0"/>
              <a:t>División en 60 zonas o husos, cada una abarcando 6° de longitud.</a:t>
            </a:r>
          </a:p>
          <a:p>
            <a:pPr>
              <a:buFontTx/>
              <a:buChar char="-"/>
            </a:pPr>
            <a:r>
              <a:rPr lang="es-ES" dirty="0"/>
              <a:t>Cada zona tiene su meridiano central.</a:t>
            </a:r>
          </a:p>
          <a:p>
            <a:pPr>
              <a:buFontTx/>
              <a:buChar char="-"/>
            </a:pPr>
            <a:endParaRPr lang="es-ES" dirty="0"/>
          </a:p>
          <a:p>
            <a:pPr>
              <a:buFontTx/>
              <a:buChar char="-"/>
            </a:pPr>
            <a:endParaRPr lang="es-CO" b="1" dirty="0"/>
          </a:p>
        </p:txBody>
      </p:sp>
      <p:pic>
        <p:nvPicPr>
          <p:cNvPr id="2" name="Imagen 1">
            <a:extLst>
              <a:ext uri="{FF2B5EF4-FFF2-40B4-BE49-F238E27FC236}">
                <a16:creationId xmlns:a16="http://schemas.microsoft.com/office/drawing/2014/main" id="{EFBA3DA3-F0CA-4D13-BEEF-DAE78FA9C17B}"/>
              </a:ext>
            </a:extLst>
          </p:cNvPr>
          <p:cNvPicPr>
            <a:picLocks noChangeAspect="1"/>
          </p:cNvPicPr>
          <p:nvPr/>
        </p:nvPicPr>
        <p:blipFill rotWithShape="1">
          <a:blip r:embed="rId2"/>
          <a:srcRect l="23685" t="41750" r="52829" b="24198"/>
          <a:stretch/>
        </p:blipFill>
        <p:spPr>
          <a:xfrm>
            <a:off x="5985564" y="1718389"/>
            <a:ext cx="5965804" cy="4862882"/>
          </a:xfrm>
          <a:prstGeom prst="rect">
            <a:avLst/>
          </a:prstGeom>
        </p:spPr>
      </p:pic>
    </p:spTree>
    <p:extLst>
      <p:ext uri="{BB962C8B-B14F-4D97-AF65-F5344CB8AC3E}">
        <p14:creationId xmlns:p14="http://schemas.microsoft.com/office/powerpoint/2010/main" val="34073689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1">
            <a:extLst>
              <a:ext uri="{FF2B5EF4-FFF2-40B4-BE49-F238E27FC236}">
                <a16:creationId xmlns:a16="http://schemas.microsoft.com/office/drawing/2014/main" id="{F97FFC93-1945-401A-A0D2-93FC9277A26D}"/>
              </a:ext>
            </a:extLst>
          </p:cNvPr>
          <p:cNvSpPr>
            <a:spLocks noGrp="1"/>
          </p:cNvSpPr>
          <p:nvPr>
            <p:ph type="title"/>
          </p:nvPr>
        </p:nvSpPr>
        <p:spPr>
          <a:xfrm>
            <a:off x="529388" y="549590"/>
            <a:ext cx="10515599" cy="934285"/>
          </a:xfrm>
        </p:spPr>
        <p:txBody>
          <a:bodyPr>
            <a:normAutofit/>
          </a:bodyPr>
          <a:lstStyle/>
          <a:p>
            <a:r>
              <a:rPr lang="es-ES" b="1" dirty="0"/>
              <a:t>Sintaxis PROJ4</a:t>
            </a:r>
            <a:endParaRPr lang="es-CO" b="1" dirty="0"/>
          </a:p>
        </p:txBody>
      </p:sp>
      <p:sp>
        <p:nvSpPr>
          <p:cNvPr id="4" name="Marcador de contenido 4">
            <a:extLst>
              <a:ext uri="{FF2B5EF4-FFF2-40B4-BE49-F238E27FC236}">
                <a16:creationId xmlns:a16="http://schemas.microsoft.com/office/drawing/2014/main" id="{BBFFC301-6B0C-4B7B-AD21-838BDDC89C92}"/>
              </a:ext>
            </a:extLst>
          </p:cNvPr>
          <p:cNvSpPr txBox="1">
            <a:spLocks/>
          </p:cNvSpPr>
          <p:nvPr/>
        </p:nvSpPr>
        <p:spPr>
          <a:xfrm>
            <a:off x="240631" y="1718389"/>
            <a:ext cx="4957011" cy="44191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r>
              <a:rPr lang="es-ES" dirty="0"/>
              <a:t>La sintaxis </a:t>
            </a:r>
            <a:r>
              <a:rPr lang="es-ES" b="1" dirty="0"/>
              <a:t>PROJ4 </a:t>
            </a:r>
            <a:r>
              <a:rPr lang="es-ES" dirty="0"/>
              <a:t>consiste en una lista de parámetros, cada uno con “+” como prefijo.</a:t>
            </a:r>
          </a:p>
          <a:p>
            <a:pPr marL="0" indent="0">
              <a:buNone/>
            </a:pPr>
            <a:r>
              <a:rPr lang="es-ES" dirty="0"/>
              <a:t>Añadir código:</a:t>
            </a:r>
          </a:p>
          <a:p>
            <a:pPr marL="0" indent="0">
              <a:buNone/>
            </a:pPr>
            <a:r>
              <a:rPr lang="es-ES" dirty="0"/>
              <a:t> + </a:t>
            </a:r>
            <a:r>
              <a:rPr lang="es-ES" dirty="0" err="1"/>
              <a:t>proj</a:t>
            </a:r>
            <a:r>
              <a:rPr lang="es-ES" dirty="0"/>
              <a:t> = </a:t>
            </a:r>
            <a:r>
              <a:rPr lang="es-ES" dirty="0" err="1"/>
              <a:t>utm</a:t>
            </a:r>
            <a:r>
              <a:rPr lang="es-ES" dirty="0"/>
              <a:t> + </a:t>
            </a:r>
            <a:r>
              <a:rPr lang="es-ES" dirty="0" err="1"/>
              <a:t>zone</a:t>
            </a:r>
            <a:r>
              <a:rPr lang="es-ES" dirty="0"/>
              <a:t> = 19 + datum = NAD83</a:t>
            </a:r>
          </a:p>
          <a:p>
            <a:pPr>
              <a:buFontTx/>
              <a:buChar char="-"/>
            </a:pPr>
            <a:endParaRPr lang="es-ES" dirty="0"/>
          </a:p>
          <a:p>
            <a:pPr>
              <a:buFontTx/>
              <a:buChar char="-"/>
            </a:pPr>
            <a:endParaRPr lang="es-ES" dirty="0"/>
          </a:p>
          <a:p>
            <a:pPr>
              <a:buFontTx/>
              <a:buChar char="-"/>
            </a:pPr>
            <a:endParaRPr lang="es-CO" b="1" dirty="0"/>
          </a:p>
        </p:txBody>
      </p:sp>
      <p:sp>
        <p:nvSpPr>
          <p:cNvPr id="5" name="Marcador de contenido 4">
            <a:extLst>
              <a:ext uri="{FF2B5EF4-FFF2-40B4-BE49-F238E27FC236}">
                <a16:creationId xmlns:a16="http://schemas.microsoft.com/office/drawing/2014/main" id="{427BA450-27FB-476D-B274-66DBCE1127E1}"/>
              </a:ext>
            </a:extLst>
          </p:cNvPr>
          <p:cNvSpPr txBox="1">
            <a:spLocks/>
          </p:cNvSpPr>
          <p:nvPr/>
        </p:nvSpPr>
        <p:spPr>
          <a:xfrm>
            <a:off x="5542547" y="1708074"/>
            <a:ext cx="4957011" cy="44191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ES" dirty="0"/>
              <a:t>Lista completa de parámetros: </a:t>
            </a:r>
          </a:p>
          <a:p>
            <a:pPr marL="0" indent="0">
              <a:buNone/>
            </a:pPr>
            <a:endParaRPr lang="es-ES" dirty="0"/>
          </a:p>
          <a:p>
            <a:pPr marL="0" indent="0">
              <a:buNone/>
            </a:pPr>
            <a:r>
              <a:rPr lang="es-ES"/>
              <a:t>https://proj4.org/en/stable/usage/projections.html</a:t>
            </a:r>
            <a:endParaRPr lang="es-ES" dirty="0"/>
          </a:p>
          <a:p>
            <a:pPr>
              <a:buFontTx/>
              <a:buChar char="-"/>
            </a:pPr>
            <a:endParaRPr lang="es-ES" dirty="0"/>
          </a:p>
          <a:p>
            <a:pPr>
              <a:buFontTx/>
              <a:buChar char="-"/>
            </a:pPr>
            <a:endParaRPr lang="es-CO" b="1" dirty="0"/>
          </a:p>
        </p:txBody>
      </p:sp>
    </p:spTree>
    <p:extLst>
      <p:ext uri="{BB962C8B-B14F-4D97-AF65-F5344CB8AC3E}">
        <p14:creationId xmlns:p14="http://schemas.microsoft.com/office/powerpoint/2010/main" val="303575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E019A0-0500-4680-95A1-E52BDE23CF73}"/>
              </a:ext>
            </a:extLst>
          </p:cNvPr>
          <p:cNvSpPr>
            <a:spLocks noGrp="1"/>
          </p:cNvSpPr>
          <p:nvPr>
            <p:ph type="title"/>
          </p:nvPr>
        </p:nvSpPr>
        <p:spPr/>
        <p:txBody>
          <a:bodyPr/>
          <a:lstStyle/>
          <a:p>
            <a:r>
              <a:rPr lang="es-ES" b="1" dirty="0"/>
              <a:t>Datos espaciales aplicados a la economía</a:t>
            </a:r>
            <a:endParaRPr lang="es-CO" b="1" dirty="0"/>
          </a:p>
        </p:txBody>
      </p:sp>
      <p:sp>
        <p:nvSpPr>
          <p:cNvPr id="3" name="Marcador de contenido 2">
            <a:extLst>
              <a:ext uri="{FF2B5EF4-FFF2-40B4-BE49-F238E27FC236}">
                <a16:creationId xmlns:a16="http://schemas.microsoft.com/office/drawing/2014/main" id="{F86F5516-7B09-41C4-B5FC-32ACADEEC86F}"/>
              </a:ext>
            </a:extLst>
          </p:cNvPr>
          <p:cNvSpPr>
            <a:spLocks noGrp="1"/>
          </p:cNvSpPr>
          <p:nvPr>
            <p:ph idx="1"/>
          </p:nvPr>
        </p:nvSpPr>
        <p:spPr/>
        <p:txBody>
          <a:bodyPr/>
          <a:lstStyle/>
          <a:p>
            <a:endParaRPr lang="es-CO"/>
          </a:p>
        </p:txBody>
      </p:sp>
    </p:spTree>
    <p:extLst>
      <p:ext uri="{BB962C8B-B14F-4D97-AF65-F5344CB8AC3E}">
        <p14:creationId xmlns:p14="http://schemas.microsoft.com/office/powerpoint/2010/main" val="640042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E019A0-0500-4680-95A1-E52BDE23CF73}"/>
              </a:ext>
            </a:extLst>
          </p:cNvPr>
          <p:cNvSpPr>
            <a:spLocks noGrp="1"/>
          </p:cNvSpPr>
          <p:nvPr>
            <p:ph type="title"/>
          </p:nvPr>
        </p:nvSpPr>
        <p:spPr/>
        <p:txBody>
          <a:bodyPr/>
          <a:lstStyle/>
          <a:p>
            <a:r>
              <a:rPr lang="es-ES" b="1" dirty="0"/>
              <a:t>Datos espaciales aplicados a la economía (cont.)</a:t>
            </a:r>
            <a:endParaRPr lang="es-CO" b="1" dirty="0"/>
          </a:p>
        </p:txBody>
      </p:sp>
      <p:sp>
        <p:nvSpPr>
          <p:cNvPr id="3" name="Marcador de contenido 2">
            <a:extLst>
              <a:ext uri="{FF2B5EF4-FFF2-40B4-BE49-F238E27FC236}">
                <a16:creationId xmlns:a16="http://schemas.microsoft.com/office/drawing/2014/main" id="{F86F5516-7B09-41C4-B5FC-32ACADEEC86F}"/>
              </a:ext>
            </a:extLst>
          </p:cNvPr>
          <p:cNvSpPr>
            <a:spLocks noGrp="1"/>
          </p:cNvSpPr>
          <p:nvPr>
            <p:ph idx="1"/>
          </p:nvPr>
        </p:nvSpPr>
        <p:spPr/>
        <p:txBody>
          <a:bodyPr/>
          <a:lstStyle/>
          <a:p>
            <a:endParaRPr lang="es-CO"/>
          </a:p>
        </p:txBody>
      </p:sp>
    </p:spTree>
    <p:extLst>
      <p:ext uri="{BB962C8B-B14F-4D97-AF65-F5344CB8AC3E}">
        <p14:creationId xmlns:p14="http://schemas.microsoft.com/office/powerpoint/2010/main" val="3441017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6190E1-B43F-4D14-80C4-323DFE5EFD84}"/>
              </a:ext>
            </a:extLst>
          </p:cNvPr>
          <p:cNvSpPr>
            <a:spLocks noGrp="1"/>
          </p:cNvSpPr>
          <p:nvPr>
            <p:ph type="title"/>
          </p:nvPr>
        </p:nvSpPr>
        <p:spPr/>
        <p:txBody>
          <a:bodyPr/>
          <a:lstStyle/>
          <a:p>
            <a:r>
              <a:rPr lang="es-ES" b="1" dirty="0"/>
              <a:t>R como herramienta SIG</a:t>
            </a:r>
            <a:endParaRPr lang="es-CO" dirty="0"/>
          </a:p>
        </p:txBody>
      </p:sp>
      <p:sp>
        <p:nvSpPr>
          <p:cNvPr id="3" name="Marcador de texto 2">
            <a:extLst>
              <a:ext uri="{FF2B5EF4-FFF2-40B4-BE49-F238E27FC236}">
                <a16:creationId xmlns:a16="http://schemas.microsoft.com/office/drawing/2014/main" id="{67DE8E7D-1D4B-493B-8051-91952FDB1C44}"/>
              </a:ext>
            </a:extLst>
          </p:cNvPr>
          <p:cNvSpPr>
            <a:spLocks noGrp="1"/>
          </p:cNvSpPr>
          <p:nvPr>
            <p:ph type="body" idx="1"/>
          </p:nvPr>
        </p:nvSpPr>
        <p:spPr/>
        <p:txBody>
          <a:bodyPr/>
          <a:lstStyle/>
          <a:p>
            <a:endParaRPr lang="es-CO"/>
          </a:p>
        </p:txBody>
      </p:sp>
    </p:spTree>
    <p:extLst>
      <p:ext uri="{BB962C8B-B14F-4D97-AF65-F5344CB8AC3E}">
        <p14:creationId xmlns:p14="http://schemas.microsoft.com/office/powerpoint/2010/main" val="1133157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031C8B-595C-4116-86E4-2CAA246CCCDC}"/>
              </a:ext>
            </a:extLst>
          </p:cNvPr>
          <p:cNvSpPr>
            <a:spLocks noGrp="1"/>
          </p:cNvSpPr>
          <p:nvPr>
            <p:ph type="title"/>
          </p:nvPr>
        </p:nvSpPr>
        <p:spPr/>
        <p:txBody>
          <a:bodyPr/>
          <a:lstStyle/>
          <a:p>
            <a:r>
              <a:rPr lang="es-ES" b="1" dirty="0"/>
              <a:t>¿Por qué R en general?</a:t>
            </a:r>
            <a:endParaRPr lang="es-CO" b="1" dirty="0"/>
          </a:p>
        </p:txBody>
      </p:sp>
      <p:sp>
        <p:nvSpPr>
          <p:cNvPr id="3" name="Marcador de contenido 2">
            <a:extLst>
              <a:ext uri="{FF2B5EF4-FFF2-40B4-BE49-F238E27FC236}">
                <a16:creationId xmlns:a16="http://schemas.microsoft.com/office/drawing/2014/main" id="{4087EDD7-39BA-45BA-B8EB-C9520351810D}"/>
              </a:ext>
            </a:extLst>
          </p:cNvPr>
          <p:cNvSpPr>
            <a:spLocks noGrp="1"/>
          </p:cNvSpPr>
          <p:nvPr>
            <p:ph idx="1"/>
          </p:nvPr>
        </p:nvSpPr>
        <p:spPr/>
        <p:txBody>
          <a:bodyPr/>
          <a:lstStyle/>
          <a:p>
            <a:endParaRPr lang="es-CO"/>
          </a:p>
        </p:txBody>
      </p:sp>
    </p:spTree>
    <p:extLst>
      <p:ext uri="{BB962C8B-B14F-4D97-AF65-F5344CB8AC3E}">
        <p14:creationId xmlns:p14="http://schemas.microsoft.com/office/powerpoint/2010/main" val="1929268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62ADD1-8078-4691-81F1-62DD541AAC8A}"/>
              </a:ext>
            </a:extLst>
          </p:cNvPr>
          <p:cNvSpPr>
            <a:spLocks noGrp="1"/>
          </p:cNvSpPr>
          <p:nvPr>
            <p:ph type="title"/>
          </p:nvPr>
        </p:nvSpPr>
        <p:spPr/>
        <p:txBody>
          <a:bodyPr/>
          <a:lstStyle/>
          <a:p>
            <a:r>
              <a:rPr lang="es-ES" b="1" dirty="0"/>
              <a:t>¿Qué es SIG?</a:t>
            </a:r>
            <a:endParaRPr lang="es-CO" b="1" dirty="0"/>
          </a:p>
        </p:txBody>
      </p:sp>
      <p:sp>
        <p:nvSpPr>
          <p:cNvPr id="3" name="Marcador de contenido 2">
            <a:extLst>
              <a:ext uri="{FF2B5EF4-FFF2-40B4-BE49-F238E27FC236}">
                <a16:creationId xmlns:a16="http://schemas.microsoft.com/office/drawing/2014/main" id="{82CF10B7-EB1D-43E2-8F35-753EF2DCAEB3}"/>
              </a:ext>
            </a:extLst>
          </p:cNvPr>
          <p:cNvSpPr>
            <a:spLocks noGrp="1"/>
          </p:cNvSpPr>
          <p:nvPr>
            <p:ph idx="1"/>
          </p:nvPr>
        </p:nvSpPr>
        <p:spPr/>
        <p:txBody>
          <a:bodyPr/>
          <a:lstStyle/>
          <a:p>
            <a:endParaRPr lang="es-CO"/>
          </a:p>
        </p:txBody>
      </p:sp>
    </p:spTree>
    <p:extLst>
      <p:ext uri="{BB962C8B-B14F-4D97-AF65-F5344CB8AC3E}">
        <p14:creationId xmlns:p14="http://schemas.microsoft.com/office/powerpoint/2010/main" val="2223072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DBEE84-E3C1-4067-B3A9-A0F846A81DC1}"/>
              </a:ext>
            </a:extLst>
          </p:cNvPr>
          <p:cNvSpPr>
            <a:spLocks noGrp="1"/>
          </p:cNvSpPr>
          <p:nvPr>
            <p:ph type="title"/>
          </p:nvPr>
        </p:nvSpPr>
        <p:spPr/>
        <p:txBody>
          <a:bodyPr/>
          <a:lstStyle/>
          <a:p>
            <a:r>
              <a:rPr lang="es-ES" b="1" dirty="0"/>
              <a:t>¿Por qué R como herramienta SIG?</a:t>
            </a:r>
            <a:endParaRPr lang="es-CO" b="1" dirty="0"/>
          </a:p>
        </p:txBody>
      </p:sp>
      <p:sp>
        <p:nvSpPr>
          <p:cNvPr id="3" name="Marcador de contenido 2">
            <a:extLst>
              <a:ext uri="{FF2B5EF4-FFF2-40B4-BE49-F238E27FC236}">
                <a16:creationId xmlns:a16="http://schemas.microsoft.com/office/drawing/2014/main" id="{F9AE357B-EC90-474A-BB21-295AD427F683}"/>
              </a:ext>
            </a:extLst>
          </p:cNvPr>
          <p:cNvSpPr>
            <a:spLocks noGrp="1"/>
          </p:cNvSpPr>
          <p:nvPr>
            <p:ph idx="1"/>
          </p:nvPr>
        </p:nvSpPr>
        <p:spPr/>
        <p:txBody>
          <a:bodyPr/>
          <a:lstStyle/>
          <a:p>
            <a:endParaRPr lang="es-CO"/>
          </a:p>
        </p:txBody>
      </p:sp>
    </p:spTree>
    <p:extLst>
      <p:ext uri="{BB962C8B-B14F-4D97-AF65-F5344CB8AC3E}">
        <p14:creationId xmlns:p14="http://schemas.microsoft.com/office/powerpoint/2010/main" val="342118126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1695</TotalTime>
  <Words>1693</Words>
  <Application>Microsoft Office PowerPoint</Application>
  <PresentationFormat>Panorámica</PresentationFormat>
  <Paragraphs>200</Paragraphs>
  <Slides>33</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33</vt:i4>
      </vt:variant>
    </vt:vector>
  </HeadingPairs>
  <TitlesOfParts>
    <vt:vector size="37" baseType="lpstr">
      <vt:lpstr>Arial</vt:lpstr>
      <vt:lpstr>Calibri</vt:lpstr>
      <vt:lpstr>Calibri Light</vt:lpstr>
      <vt:lpstr>Tema de Office</vt:lpstr>
      <vt:lpstr>Draft: Introducción al manejo de datos espaciales usando R</vt:lpstr>
      <vt:lpstr>Motivación</vt:lpstr>
      <vt:lpstr>Datos espaciales: la ubicación importa</vt:lpstr>
      <vt:lpstr>Datos espaciales aplicados a la economía</vt:lpstr>
      <vt:lpstr>Datos espaciales aplicados a la economía (cont.)</vt:lpstr>
      <vt:lpstr>R como herramienta SIG</vt:lpstr>
      <vt:lpstr>¿Por qué R en general?</vt:lpstr>
      <vt:lpstr>¿Qué es SIG?</vt:lpstr>
      <vt:lpstr>¿Por qué R como herramienta SIG?</vt:lpstr>
      <vt:lpstr>Paquetes en R para datos espaciales</vt:lpstr>
      <vt:lpstr>Paquetes actuales: sf</vt:lpstr>
      <vt:lpstr>Paquetes actuales: terra</vt:lpstr>
      <vt:lpstr>Terra: classes</vt:lpstr>
      <vt:lpstr>Paquetes antiguos </vt:lpstr>
      <vt:lpstr>Paquetes antiguos (cont.) </vt:lpstr>
      <vt:lpstr>Tipos de datos espaciales</vt:lpstr>
      <vt:lpstr>Datos vectoriales</vt:lpstr>
      <vt:lpstr>Simple feature geometry types</vt:lpstr>
      <vt:lpstr>Formato Shapefile</vt:lpstr>
      <vt:lpstr>Leer/escribir datos vectoriales</vt:lpstr>
      <vt:lpstr>Datos raster</vt:lpstr>
      <vt:lpstr>Formato GeoTIFF</vt:lpstr>
      <vt:lpstr>Nota: Sistema de Coordenadas</vt:lpstr>
      <vt:lpstr>Sistema de Coordenadas de Referencia (CRS)</vt:lpstr>
      <vt:lpstr>Modelización de la superficie de la tierra</vt:lpstr>
      <vt:lpstr>Elipsoide de referencia: WGS 84 </vt:lpstr>
      <vt:lpstr>Datum</vt:lpstr>
      <vt:lpstr>Sistema de eje geodésicos</vt:lpstr>
      <vt:lpstr>Proyecciones cartográficas</vt:lpstr>
      <vt:lpstr>Presentación de PowerPoint</vt:lpstr>
      <vt:lpstr>Proyección Mercator</vt:lpstr>
      <vt:lpstr>Proyección Universal Transversal Mercator (UTM)</vt:lpstr>
      <vt:lpstr>Sintaxis PROJ4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Draft: Introducción al manejo de datos espaciales usando R</dc:title>
  <dc:creator>Sergio Alejandro Barona Montoya</dc:creator>
  <cp:lastModifiedBy>Sergio Alejandro Barona Montoya</cp:lastModifiedBy>
  <cp:revision>34</cp:revision>
  <dcterms:created xsi:type="dcterms:W3CDTF">2025-04-16T16:17:14Z</dcterms:created>
  <dcterms:modified xsi:type="dcterms:W3CDTF">2025-04-19T17:47:15Z</dcterms:modified>
</cp:coreProperties>
</file>

<file path=docProps/thumbnail.jpeg>
</file>